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8288000" cy="10287000"/>
  <p:notesSz cx="6858000" cy="9144000"/>
  <p:embeddedFontLst>
    <p:embeddedFont>
      <p:font typeface="Montaser Arabic" charset="1" panose="00000500000000000000"/>
      <p:regular r:id="rId52"/>
    </p:embeddedFont>
    <p:embeddedFont>
      <p:font typeface="Times New Roman Bold" charset="1" panose="02030802070405020303"/>
      <p:regular r:id="rId53"/>
    </p:embeddedFont>
    <p:embeddedFont>
      <p:font typeface="Times New Roman" charset="1" panose="02030502070405020303"/>
      <p:regular r:id="rId54"/>
    </p:embeddedFont>
    <p:embeddedFont>
      <p:font typeface="Montaser Arabic Bold" charset="1" panose="00000800000000000000"/>
      <p:regular r:id="rId55"/>
    </p:embeddedFont>
    <p:embeddedFont>
      <p:font typeface="Bogart Bold" charset="1" panose="00000800000000000000"/>
      <p:regular r:id="rId56"/>
    </p:embeddedFont>
    <p:embeddedFont>
      <p:font typeface="Bogart" charset="1" panose="00000500000000000000"/>
      <p:regular r:id="rId57"/>
    </p:embeddedFont>
    <p:embeddedFont>
      <p:font typeface="Asap" charset="1" panose="020F0504030202060203"/>
      <p:regular r:id="rId58"/>
    </p:embeddedFont>
    <p:embeddedFont>
      <p:font typeface="Asap Bold" charset="1" panose="020F0804030202060203"/>
      <p:regular r:id="rId59"/>
    </p:embeddedFont>
    <p:embeddedFont>
      <p:font typeface="Tahoma" charset="1" panose="020B0604030504040204"/>
      <p:regular r:id="rId60"/>
    </p:embeddedFont>
    <p:embeddedFont>
      <p:font typeface="Tahoma Bold" charset="1" panose="020B0804030504040204"/>
      <p:regular r:id="rId61"/>
    </p:embeddedFont>
    <p:embeddedFont>
      <p:font typeface="Aloja" charset="1" panose="02000500000000000000"/>
      <p:regular r:id="rId62"/>
    </p:embeddedFont>
    <p:embeddedFont>
      <p:font typeface="Trend Sans One" charset="1" panose="00000000000000000000"/>
      <p:regular r:id="rId63"/>
    </p:embeddedFont>
    <p:embeddedFont>
      <p:font typeface="Trend Slab Four" charset="1" panose="0000000000000000000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svg" Type="http://schemas.openxmlformats.org/officeDocument/2006/relationships/image"/><Relationship Id="rId11" Target="../media/image62.png" Type="http://schemas.openxmlformats.org/officeDocument/2006/relationships/image"/><Relationship Id="rId12" Target="../media/image63.svg" Type="http://schemas.openxmlformats.org/officeDocument/2006/relationships/image"/><Relationship Id="rId13" Target="../media/image64.png" Type="http://schemas.openxmlformats.org/officeDocument/2006/relationships/image"/><Relationship Id="rId14" Target="../media/image65.svg" Type="http://schemas.openxmlformats.org/officeDocument/2006/relationships/image"/><Relationship Id="rId15" Target="../media/image66.png" Type="http://schemas.openxmlformats.org/officeDocument/2006/relationships/image"/><Relationship Id="rId16" Target="../media/image67.svg" Type="http://schemas.openxmlformats.org/officeDocument/2006/relationships/image"/><Relationship Id="rId17" Target="../media/image68.png" Type="http://schemas.openxmlformats.org/officeDocument/2006/relationships/image"/><Relationship Id="rId18" Target="../media/image69.svg" Type="http://schemas.openxmlformats.org/officeDocument/2006/relationships/image"/><Relationship Id="rId19" Target="../media/image70.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57.pn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 Id="rId9" Target="../media/image6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71.png" Type="http://schemas.openxmlformats.org/officeDocument/2006/relationships/image"/><Relationship Id="rId5" Target="../media/image72.png" Type="http://schemas.openxmlformats.org/officeDocument/2006/relationships/image"/><Relationship Id="rId6" Target="../media/image7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7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75.png" Type="http://schemas.openxmlformats.org/officeDocument/2006/relationships/image"/><Relationship Id="rId5" Target="../media/image76.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77.png" Type="http://schemas.openxmlformats.org/officeDocument/2006/relationships/image"/><Relationship Id="rId5" Target="../media/image22.png" Type="http://schemas.openxmlformats.org/officeDocument/2006/relationships/image"/><Relationship Id="rId6" Target="../media/image7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79.png" Type="http://schemas.openxmlformats.org/officeDocument/2006/relationships/image"/><Relationship Id="rId5" Target="../media/image80.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81.png" Type="http://schemas.openxmlformats.org/officeDocument/2006/relationships/image"/><Relationship Id="rId5" Target="../media/image8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83.png" Type="http://schemas.openxmlformats.org/officeDocument/2006/relationships/image"/><Relationship Id="rId5" Target="../media/image8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86.png" Type="http://schemas.openxmlformats.org/officeDocument/2006/relationships/image"/><Relationship Id="rId5" Target="../media/image87.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88.png" Type="http://schemas.openxmlformats.org/officeDocument/2006/relationships/image"/><Relationship Id="rId5" Target="../media/image89.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 Id="rId3" Target="../media/image9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7.png" Type="http://schemas.openxmlformats.org/officeDocument/2006/relationships/image"/><Relationship Id="rId4" Target="../media/image1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4DA"/>
        </a:solidFill>
      </p:bgPr>
    </p:bg>
    <p:spTree>
      <p:nvGrpSpPr>
        <p:cNvPr id="1" name=""/>
        <p:cNvGrpSpPr/>
        <p:nvPr/>
      </p:nvGrpSpPr>
      <p:grpSpPr>
        <a:xfrm>
          <a:off x="0" y="0"/>
          <a:ext cx="0" cy="0"/>
          <a:chOff x="0" y="0"/>
          <a:chExt cx="0" cy="0"/>
        </a:xfrm>
      </p:grpSpPr>
      <p:sp>
        <p:nvSpPr>
          <p:cNvPr name="Freeform 2" id="2"/>
          <p:cNvSpPr/>
          <p:nvPr/>
        </p:nvSpPr>
        <p:spPr>
          <a:xfrm flipH="false" flipV="false" rot="0">
            <a:off x="4040707" y="2584299"/>
            <a:ext cx="1260008" cy="1653948"/>
          </a:xfrm>
          <a:custGeom>
            <a:avLst/>
            <a:gdLst/>
            <a:ahLst/>
            <a:cxnLst/>
            <a:rect r="r" b="b" t="t" l="l"/>
            <a:pathLst>
              <a:path h="1653948" w="1260008">
                <a:moveTo>
                  <a:pt x="0" y="0"/>
                </a:moveTo>
                <a:lnTo>
                  <a:pt x="1260007" y="0"/>
                </a:lnTo>
                <a:lnTo>
                  <a:pt x="1260007" y="1653948"/>
                </a:lnTo>
                <a:lnTo>
                  <a:pt x="0" y="1653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55403" y="585537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112685" y="1250593"/>
            <a:ext cx="3856045" cy="294060"/>
          </a:xfrm>
          <a:prstGeom prst="rect">
            <a:avLst/>
          </a:prstGeom>
        </p:spPr>
        <p:txBody>
          <a:bodyPr anchor="t" rtlCol="false" tIns="0" lIns="0" bIns="0" rIns="0">
            <a:spAutoFit/>
          </a:bodyPr>
          <a:lstStyle/>
          <a:p>
            <a:pPr algn="l">
              <a:lnSpc>
                <a:spcPts val="2200"/>
              </a:lnSpc>
            </a:pPr>
            <a:r>
              <a:rPr lang="en-US" sz="2200" spc="107">
                <a:solidFill>
                  <a:srgbClr val="290606"/>
                </a:solidFill>
                <a:latin typeface="Montaser Arabic"/>
                <a:ea typeface="Montaser Arabic"/>
                <a:cs typeface="Montaser Arabic"/>
                <a:sym typeface="Montaser Arabic"/>
              </a:rPr>
              <a:t>THYNK UNLIMITED</a:t>
            </a:r>
          </a:p>
        </p:txBody>
      </p:sp>
      <p:sp>
        <p:nvSpPr>
          <p:cNvPr name="TextBox 5" id="5"/>
          <p:cNvSpPr txBox="true"/>
          <p:nvPr/>
        </p:nvSpPr>
        <p:spPr>
          <a:xfrm rot="0">
            <a:off x="2112685" y="1626456"/>
            <a:ext cx="3856045" cy="209551"/>
          </a:xfrm>
          <a:prstGeom prst="rect">
            <a:avLst/>
          </a:prstGeom>
        </p:spPr>
        <p:txBody>
          <a:bodyPr anchor="t" rtlCol="false" tIns="0" lIns="0" bIns="0" rIns="0">
            <a:spAutoFit/>
          </a:bodyPr>
          <a:lstStyle/>
          <a:p>
            <a:pPr algn="l">
              <a:lnSpc>
                <a:spcPts val="1500"/>
              </a:lnSpc>
            </a:pPr>
            <a:r>
              <a:rPr lang="en-US" sz="1500" spc="73">
                <a:solidFill>
                  <a:srgbClr val="290606"/>
                </a:solidFill>
                <a:latin typeface="Montaser Arabic"/>
                <a:ea typeface="Montaser Arabic"/>
                <a:cs typeface="Montaser Arabic"/>
                <a:sym typeface="Montaser Arabic"/>
              </a:rPr>
              <a:t>WE LEARN FOR THE FUTURE</a:t>
            </a:r>
          </a:p>
        </p:txBody>
      </p:sp>
      <p:sp>
        <p:nvSpPr>
          <p:cNvPr name="TextBox 6" id="6"/>
          <p:cNvSpPr txBox="true"/>
          <p:nvPr/>
        </p:nvSpPr>
        <p:spPr>
          <a:xfrm rot="0">
            <a:off x="5968729" y="3411273"/>
            <a:ext cx="11119976" cy="3759835"/>
          </a:xfrm>
          <a:prstGeom prst="rect">
            <a:avLst/>
          </a:prstGeom>
        </p:spPr>
        <p:txBody>
          <a:bodyPr anchor="t" rtlCol="false" tIns="0" lIns="0" bIns="0" rIns="0">
            <a:spAutoFit/>
          </a:bodyPr>
          <a:lstStyle/>
          <a:p>
            <a:pPr algn="ctr">
              <a:lnSpc>
                <a:spcPts val="5799"/>
              </a:lnSpc>
              <a:spcBef>
                <a:spcPct val="0"/>
              </a:spcBef>
            </a:pPr>
            <a:r>
              <a:rPr lang="en-US" b="true" sz="5799" spc="284">
                <a:solidFill>
                  <a:srgbClr val="290606"/>
                </a:solidFill>
                <a:latin typeface="Times New Roman Bold"/>
                <a:ea typeface="Times New Roman Bold"/>
                <a:cs typeface="Times New Roman Bold"/>
                <a:sym typeface="Times New Roman Bold"/>
              </a:rPr>
              <a:t>Chủ đề: Phân loại thời tiết</a:t>
            </a:r>
          </a:p>
          <a:p>
            <a:pPr algn="l">
              <a:lnSpc>
                <a:spcPts val="3999"/>
              </a:lnSpc>
              <a:spcBef>
                <a:spcPct val="0"/>
              </a:spcBef>
            </a:pPr>
          </a:p>
          <a:p>
            <a:pPr algn="l">
              <a:lnSpc>
                <a:spcPts val="3999"/>
              </a:lnSpc>
              <a:spcBef>
                <a:spcPct val="0"/>
              </a:spcBef>
            </a:pPr>
            <a:r>
              <a:rPr lang="en-US" sz="3999" spc="195">
                <a:solidFill>
                  <a:srgbClr val="290606"/>
                </a:solidFill>
                <a:latin typeface="Times New Roman"/>
                <a:ea typeface="Times New Roman"/>
                <a:cs typeface="Times New Roman"/>
                <a:sym typeface="Times New Roman"/>
              </a:rPr>
              <a:t>Nhóm 9:</a:t>
            </a:r>
          </a:p>
          <a:p>
            <a:pPr algn="l" marL="647705" indent="-323852" lvl="1">
              <a:lnSpc>
                <a:spcPts val="3000"/>
              </a:lnSpc>
              <a:buFont typeface="Arial"/>
              <a:buChar char="•"/>
            </a:pPr>
            <a:r>
              <a:rPr lang="en-US" sz="3000" spc="147">
                <a:solidFill>
                  <a:srgbClr val="290606"/>
                </a:solidFill>
                <a:latin typeface="Times New Roman"/>
                <a:ea typeface="Times New Roman"/>
                <a:cs typeface="Times New Roman"/>
                <a:sym typeface="Times New Roman"/>
              </a:rPr>
              <a:t>Nguyễn Ngọc Hải   Haui-2022605947</a:t>
            </a:r>
          </a:p>
          <a:p>
            <a:pPr algn="l" marL="647705" indent="-323852" lvl="1">
              <a:lnSpc>
                <a:spcPts val="3000"/>
              </a:lnSpc>
              <a:buFont typeface="Arial"/>
              <a:buChar char="•"/>
            </a:pPr>
            <a:r>
              <a:rPr lang="en-US" sz="3000" spc="147">
                <a:solidFill>
                  <a:srgbClr val="290606"/>
                </a:solidFill>
                <a:latin typeface="Times New Roman"/>
                <a:ea typeface="Times New Roman"/>
                <a:cs typeface="Times New Roman"/>
                <a:sym typeface="Times New Roman"/>
              </a:rPr>
              <a:t>Nguyễn Thành Công Haui-2022606702 </a:t>
            </a:r>
          </a:p>
          <a:p>
            <a:pPr algn="l" marL="647705" indent="-323852" lvl="1">
              <a:lnSpc>
                <a:spcPts val="3000"/>
              </a:lnSpc>
              <a:buFont typeface="Arial"/>
              <a:buChar char="•"/>
            </a:pPr>
            <a:r>
              <a:rPr lang="en-US" sz="3000" spc="147">
                <a:solidFill>
                  <a:srgbClr val="290606"/>
                </a:solidFill>
                <a:latin typeface="Times New Roman"/>
                <a:ea typeface="Times New Roman"/>
                <a:cs typeface="Times New Roman"/>
                <a:sym typeface="Times New Roman"/>
              </a:rPr>
              <a:t>Vũ Minh Đức   11221425</a:t>
            </a:r>
          </a:p>
          <a:p>
            <a:pPr algn="l" marL="647705" indent="-323852" lvl="1">
              <a:lnSpc>
                <a:spcPts val="3000"/>
              </a:lnSpc>
              <a:buFont typeface="Arial"/>
              <a:buChar char="•"/>
            </a:pPr>
            <a:r>
              <a:rPr lang="en-US" sz="3000" spc="147">
                <a:solidFill>
                  <a:srgbClr val="290606"/>
                </a:solidFill>
                <a:latin typeface="Times New Roman"/>
                <a:ea typeface="Times New Roman"/>
                <a:cs typeface="Times New Roman"/>
                <a:sym typeface="Times New Roman"/>
              </a:rPr>
              <a:t>Nguyễn Hoàng Nguyên   11224818</a:t>
            </a:r>
          </a:p>
          <a:p>
            <a:pPr algn="l" marL="647705" indent="-323852" lvl="1">
              <a:lnSpc>
                <a:spcPts val="3000"/>
              </a:lnSpc>
              <a:buFont typeface="Arial"/>
              <a:buChar char="•"/>
            </a:pPr>
            <a:r>
              <a:rPr lang="en-US" sz="3000" spc="147">
                <a:solidFill>
                  <a:srgbClr val="290606"/>
                </a:solidFill>
                <a:latin typeface="Times New Roman"/>
                <a:ea typeface="Times New Roman"/>
                <a:cs typeface="Times New Roman"/>
                <a:sym typeface="Times New Roman"/>
              </a:rPr>
              <a:t>Nguyễn Trọng Vỹ   11227025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206875" y="282135"/>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71380" y="2525179"/>
            <a:ext cx="8167878" cy="8229600"/>
          </a:xfrm>
          <a:custGeom>
            <a:avLst/>
            <a:gdLst/>
            <a:ahLst/>
            <a:cxnLst/>
            <a:rect r="r" b="b" t="t" l="l"/>
            <a:pathLst>
              <a:path h="8229600" w="8167878">
                <a:moveTo>
                  <a:pt x="0" y="0"/>
                </a:moveTo>
                <a:lnTo>
                  <a:pt x="8167878" y="0"/>
                </a:lnTo>
                <a:lnTo>
                  <a:pt x="8167878"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338963" y="6933201"/>
            <a:ext cx="13739855" cy="1310449"/>
          </a:xfrm>
          <a:custGeom>
            <a:avLst/>
            <a:gdLst/>
            <a:ahLst/>
            <a:cxnLst/>
            <a:rect r="r" b="b" t="t" l="l"/>
            <a:pathLst>
              <a:path h="1310449" w="13739855">
                <a:moveTo>
                  <a:pt x="0" y="0"/>
                </a:moveTo>
                <a:lnTo>
                  <a:pt x="13739855" y="0"/>
                </a:lnTo>
                <a:lnTo>
                  <a:pt x="13739855" y="1310449"/>
                </a:lnTo>
                <a:lnTo>
                  <a:pt x="0" y="1310449"/>
                </a:lnTo>
                <a:lnTo>
                  <a:pt x="0" y="0"/>
                </a:lnTo>
                <a:close/>
              </a:path>
            </a:pathLst>
          </a:custGeom>
          <a:blipFill>
            <a:blip r:embed="rId5"/>
            <a:stretch>
              <a:fillRect l="0" t="0" r="0" b="0"/>
            </a:stretch>
          </a:blipFill>
        </p:spPr>
      </p:sp>
      <p:sp>
        <p:nvSpPr>
          <p:cNvPr name="Freeform 5" id="5"/>
          <p:cNvSpPr/>
          <p:nvPr/>
        </p:nvSpPr>
        <p:spPr>
          <a:xfrm flipH="false" flipV="false" rot="0">
            <a:off x="206875" y="8572615"/>
            <a:ext cx="15371380" cy="1371369"/>
          </a:xfrm>
          <a:custGeom>
            <a:avLst/>
            <a:gdLst/>
            <a:ahLst/>
            <a:cxnLst/>
            <a:rect r="r" b="b" t="t" l="l"/>
            <a:pathLst>
              <a:path h="1371369" w="15371380">
                <a:moveTo>
                  <a:pt x="0" y="0"/>
                </a:moveTo>
                <a:lnTo>
                  <a:pt x="15371380" y="0"/>
                </a:lnTo>
                <a:lnTo>
                  <a:pt x="15371380" y="1371370"/>
                </a:lnTo>
                <a:lnTo>
                  <a:pt x="0" y="1371370"/>
                </a:lnTo>
                <a:lnTo>
                  <a:pt x="0" y="0"/>
                </a:lnTo>
                <a:close/>
              </a:path>
            </a:pathLst>
          </a:custGeom>
          <a:blipFill>
            <a:blip r:embed="rId6"/>
            <a:stretch>
              <a:fillRect l="-504" t="-693" r="0" b="-693"/>
            </a:stretch>
          </a:blipFill>
        </p:spPr>
      </p:sp>
      <p:sp>
        <p:nvSpPr>
          <p:cNvPr name="Freeform 6" id="6"/>
          <p:cNvSpPr/>
          <p:nvPr/>
        </p:nvSpPr>
        <p:spPr>
          <a:xfrm flipH="false" flipV="false" rot="0">
            <a:off x="3879395" y="1210260"/>
            <a:ext cx="9453004" cy="3528570"/>
          </a:xfrm>
          <a:custGeom>
            <a:avLst/>
            <a:gdLst/>
            <a:ahLst/>
            <a:cxnLst/>
            <a:rect r="r" b="b" t="t" l="l"/>
            <a:pathLst>
              <a:path h="3528570" w="9453004">
                <a:moveTo>
                  <a:pt x="0" y="0"/>
                </a:moveTo>
                <a:lnTo>
                  <a:pt x="9453004" y="0"/>
                </a:lnTo>
                <a:lnTo>
                  <a:pt x="9453004" y="3528570"/>
                </a:lnTo>
                <a:lnTo>
                  <a:pt x="0" y="3528570"/>
                </a:lnTo>
                <a:lnTo>
                  <a:pt x="0" y="0"/>
                </a:lnTo>
                <a:close/>
              </a:path>
            </a:pathLst>
          </a:custGeom>
          <a:blipFill>
            <a:blip r:embed="rId7"/>
            <a:stretch>
              <a:fillRect l="0" t="-28946" r="-19552" b="-38799"/>
            </a:stretch>
          </a:blipFill>
        </p:spPr>
      </p:sp>
      <p:sp>
        <p:nvSpPr>
          <p:cNvPr name="TextBox 7" id="7"/>
          <p:cNvSpPr txBox="true"/>
          <p:nvPr/>
        </p:nvSpPr>
        <p:spPr>
          <a:xfrm rot="0">
            <a:off x="-1232981" y="454097"/>
            <a:ext cx="12024369" cy="669925"/>
          </a:xfrm>
          <a:prstGeom prst="rect">
            <a:avLst/>
          </a:prstGeom>
        </p:spPr>
        <p:txBody>
          <a:bodyPr anchor="t" rtlCol="false" tIns="0" lIns="0" bIns="0" rIns="0">
            <a:spAutoFit/>
          </a:bodyPr>
          <a:lstStyle/>
          <a:p>
            <a:pPr algn="ctr">
              <a:lnSpc>
                <a:spcPts val="5000"/>
              </a:lnSpc>
              <a:spcBef>
                <a:spcPct val="0"/>
              </a:spcBef>
            </a:pPr>
            <a:r>
              <a:rPr lang="en-US" b="true" sz="5000" spc="245">
                <a:solidFill>
                  <a:srgbClr val="7C1A00"/>
                </a:solidFill>
                <a:latin typeface="Bogart Bold"/>
                <a:ea typeface="Bogart Bold"/>
                <a:cs typeface="Bogart Bold"/>
                <a:sym typeface="Bogart Bold"/>
              </a:rPr>
              <a:t>XỬ LÍ DỮ LIỆU</a:t>
            </a:r>
          </a:p>
        </p:txBody>
      </p:sp>
      <p:sp>
        <p:nvSpPr>
          <p:cNvPr name="TextBox 8" id="8"/>
          <p:cNvSpPr txBox="true"/>
          <p:nvPr/>
        </p:nvSpPr>
        <p:spPr>
          <a:xfrm rot="0">
            <a:off x="338963" y="4975496"/>
            <a:ext cx="14417781" cy="1624330"/>
          </a:xfrm>
          <a:prstGeom prst="rect">
            <a:avLst/>
          </a:prstGeom>
        </p:spPr>
        <p:txBody>
          <a:bodyPr anchor="t" rtlCol="false" tIns="0" lIns="0" bIns="0" rIns="0">
            <a:spAutoFit/>
          </a:bodyPr>
          <a:lstStyle/>
          <a:p>
            <a:pPr algn="l" marL="690879" indent="-345439" lvl="1">
              <a:lnSpc>
                <a:spcPts val="3199"/>
              </a:lnSpc>
              <a:buFont typeface="Arial"/>
              <a:buChar char="•"/>
            </a:pPr>
            <a:r>
              <a:rPr lang="en-US" sz="3199" spc="156">
                <a:solidFill>
                  <a:srgbClr val="7C1A00"/>
                </a:solidFill>
                <a:latin typeface="Bogart"/>
                <a:ea typeface="Bogart"/>
                <a:cs typeface="Bogart"/>
                <a:sym typeface="Bogart"/>
              </a:rPr>
              <a:t>Target: Weather Type</a:t>
            </a:r>
          </a:p>
          <a:p>
            <a:pPr algn="l" marL="690879" indent="-345439" lvl="1">
              <a:lnSpc>
                <a:spcPts val="3199"/>
              </a:lnSpc>
              <a:buFont typeface="Arial"/>
              <a:buChar char="•"/>
            </a:pPr>
            <a:r>
              <a:rPr lang="en-US" sz="3199" spc="156">
                <a:solidFill>
                  <a:srgbClr val="7C1A00"/>
                </a:solidFill>
                <a:latin typeface="Bogart"/>
                <a:ea typeface="Bogart"/>
                <a:cs typeface="Bogart"/>
                <a:sym typeface="Bogart"/>
              </a:rPr>
              <a:t>Label Encoding cho y (0 → Cloudy, 1 → Rainy, 2 → Snowy, 3 → Sunny)</a:t>
            </a:r>
          </a:p>
          <a:p>
            <a:pPr algn="l" marL="690879" indent="-345439" lvl="1">
              <a:lnSpc>
                <a:spcPts val="3199"/>
              </a:lnSpc>
              <a:buFont typeface="Arial"/>
              <a:buChar char="•"/>
            </a:pPr>
            <a:r>
              <a:rPr lang="en-US" sz="3199" spc="156">
                <a:solidFill>
                  <a:srgbClr val="7C1A00"/>
                </a:solidFill>
                <a:latin typeface="Bogart"/>
                <a:ea typeface="Bogart"/>
                <a:cs typeface="Bogart"/>
                <a:sym typeface="Bogart"/>
              </a:rPr>
              <a:t>Train/Test split (80%/20%) + Stratified split để giữ phân bố lớp</a:t>
            </a:r>
          </a:p>
        </p:txBody>
      </p:sp>
      <p:sp>
        <p:nvSpPr>
          <p:cNvPr name="TextBox 9" id="9"/>
          <p:cNvSpPr txBox="true"/>
          <p:nvPr/>
        </p:nvSpPr>
        <p:spPr>
          <a:xfrm rot="0">
            <a:off x="206875" y="1717270"/>
            <a:ext cx="14417781" cy="424180"/>
          </a:xfrm>
          <a:prstGeom prst="rect">
            <a:avLst/>
          </a:prstGeom>
        </p:spPr>
        <p:txBody>
          <a:bodyPr anchor="t" rtlCol="false" tIns="0" lIns="0" bIns="0" rIns="0">
            <a:spAutoFit/>
          </a:bodyPr>
          <a:lstStyle/>
          <a:p>
            <a:pPr algn="l" marL="690879" indent="-345439" lvl="1">
              <a:lnSpc>
                <a:spcPts val="3199"/>
              </a:lnSpc>
              <a:buFont typeface="Arial"/>
              <a:buChar char="•"/>
            </a:pPr>
            <a:r>
              <a:rPr lang="en-US" sz="3199" spc="156">
                <a:solidFill>
                  <a:srgbClr val="7C1A00"/>
                </a:solidFill>
                <a:latin typeface="Bogart"/>
                <a:ea typeface="Bogart"/>
                <a:cs typeface="Bogart"/>
                <a:sym typeface="Bogart"/>
              </a:rPr>
              <a:t>Xử lí outlier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277372"/>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48381" y="2305245"/>
            <a:ext cx="4909258" cy="6673004"/>
          </a:xfrm>
          <a:custGeom>
            <a:avLst/>
            <a:gdLst/>
            <a:ahLst/>
            <a:cxnLst/>
            <a:rect r="r" b="b" t="t" l="l"/>
            <a:pathLst>
              <a:path h="6673004" w="4909258">
                <a:moveTo>
                  <a:pt x="0" y="0"/>
                </a:moveTo>
                <a:lnTo>
                  <a:pt x="4909257" y="0"/>
                </a:lnTo>
                <a:lnTo>
                  <a:pt x="4909257" y="6673004"/>
                </a:lnTo>
                <a:lnTo>
                  <a:pt x="0" y="6673004"/>
                </a:lnTo>
                <a:lnTo>
                  <a:pt x="0" y="0"/>
                </a:lnTo>
                <a:close/>
              </a:path>
            </a:pathLst>
          </a:custGeom>
          <a:blipFill>
            <a:blip r:embed="rId4"/>
            <a:stretch>
              <a:fillRect l="-3406" t="0" r="-64714" b="0"/>
            </a:stretch>
          </a:blipFill>
        </p:spPr>
      </p:sp>
      <p:sp>
        <p:nvSpPr>
          <p:cNvPr name="Freeform 4" id="4"/>
          <p:cNvSpPr/>
          <p:nvPr/>
        </p:nvSpPr>
        <p:spPr>
          <a:xfrm flipH="false" flipV="false" rot="0">
            <a:off x="256481" y="3878847"/>
            <a:ext cx="11979413" cy="3525799"/>
          </a:xfrm>
          <a:custGeom>
            <a:avLst/>
            <a:gdLst/>
            <a:ahLst/>
            <a:cxnLst/>
            <a:rect r="r" b="b" t="t" l="l"/>
            <a:pathLst>
              <a:path h="3525799" w="11979413">
                <a:moveTo>
                  <a:pt x="0" y="0"/>
                </a:moveTo>
                <a:lnTo>
                  <a:pt x="11979413" y="0"/>
                </a:lnTo>
                <a:lnTo>
                  <a:pt x="11979413" y="3525799"/>
                </a:lnTo>
                <a:lnTo>
                  <a:pt x="0" y="3525799"/>
                </a:lnTo>
                <a:lnTo>
                  <a:pt x="0" y="0"/>
                </a:lnTo>
                <a:close/>
              </a:path>
            </a:pathLst>
          </a:custGeom>
          <a:blipFill>
            <a:blip r:embed="rId5"/>
            <a:stretch>
              <a:fillRect l="-2681" t="-651" r="0" b="-651"/>
            </a:stretch>
          </a:blipFill>
        </p:spPr>
      </p:sp>
      <p:sp>
        <p:nvSpPr>
          <p:cNvPr name="TextBox 5" id="5"/>
          <p:cNvSpPr txBox="true"/>
          <p:nvPr/>
        </p:nvSpPr>
        <p:spPr>
          <a:xfrm rot="0">
            <a:off x="-826749" y="503822"/>
            <a:ext cx="21136351" cy="1393825"/>
          </a:xfrm>
          <a:prstGeom prst="rect">
            <a:avLst/>
          </a:prstGeom>
        </p:spPr>
        <p:txBody>
          <a:bodyPr anchor="t" rtlCol="false" tIns="0" lIns="0" bIns="0" rIns="0">
            <a:spAutoFit/>
          </a:bodyPr>
          <a:lstStyle/>
          <a:p>
            <a:pPr algn="ctr">
              <a:lnSpc>
                <a:spcPts val="5000"/>
              </a:lnSpc>
              <a:spcBef>
                <a:spcPct val="0"/>
              </a:spcBef>
            </a:pPr>
            <a:r>
              <a:rPr lang="en-US" b="true" sz="5000" spc="245">
                <a:solidFill>
                  <a:srgbClr val="000000"/>
                </a:solidFill>
                <a:latin typeface="Times New Roman Bold"/>
                <a:ea typeface="Times New Roman Bold"/>
                <a:cs typeface="Times New Roman Bold"/>
                <a:sym typeface="Times New Roman Bold"/>
              </a:rPr>
              <a:t>CHỌN</a:t>
            </a:r>
            <a:r>
              <a:rPr lang="en-US" b="true" sz="5000" spc="245">
                <a:solidFill>
                  <a:srgbClr val="000000"/>
                </a:solidFill>
                <a:latin typeface="Times New Roman Bold"/>
                <a:ea typeface="Times New Roman Bold"/>
                <a:cs typeface="Times New Roman Bold"/>
                <a:sym typeface="Times New Roman Bold"/>
              </a:rPr>
              <a:t> MODEL VÀ CHỌN THAM SỐ HUẤN LUYỆN</a:t>
            </a:r>
          </a:p>
          <a:p>
            <a:pPr algn="ctr">
              <a:lnSpc>
                <a:spcPts val="5000"/>
              </a:lnSpc>
              <a:spcBef>
                <a:spcPct val="0"/>
              </a:spcBef>
            </a:pPr>
          </a:p>
        </p:txBody>
      </p:sp>
      <p:sp>
        <p:nvSpPr>
          <p:cNvPr name="TextBox 6" id="6"/>
          <p:cNvSpPr txBox="true"/>
          <p:nvPr/>
        </p:nvSpPr>
        <p:spPr>
          <a:xfrm rot="0">
            <a:off x="0" y="1427747"/>
            <a:ext cx="7743888" cy="469900"/>
          </a:xfrm>
          <a:prstGeom prst="rect">
            <a:avLst/>
          </a:prstGeom>
        </p:spPr>
        <p:txBody>
          <a:bodyPr anchor="t" rtlCol="false" tIns="0" lIns="0" bIns="0" rIns="0">
            <a:spAutoFit/>
          </a:bodyPr>
          <a:lstStyle/>
          <a:p>
            <a:pPr algn="ctr">
              <a:lnSpc>
                <a:spcPts val="3500"/>
              </a:lnSpc>
              <a:spcBef>
                <a:spcPct val="0"/>
              </a:spcBef>
            </a:pPr>
            <a:r>
              <a:rPr lang="en-US" b="true" sz="3500" spc="171">
                <a:solidFill>
                  <a:srgbClr val="000000"/>
                </a:solidFill>
                <a:latin typeface="Montaser Arabic Bold"/>
                <a:ea typeface="Montaser Arabic Bold"/>
                <a:cs typeface="Montaser Arabic Bold"/>
                <a:sym typeface="Montaser Arabic Bold"/>
              </a:rPr>
              <a:t>CẤU HÌNH MÔ HÌNH</a:t>
            </a:r>
          </a:p>
        </p:txBody>
      </p:sp>
      <p:sp>
        <p:nvSpPr>
          <p:cNvPr name="TextBox 7" id="7"/>
          <p:cNvSpPr txBox="true"/>
          <p:nvPr/>
        </p:nvSpPr>
        <p:spPr>
          <a:xfrm rot="0">
            <a:off x="-224275" y="1945272"/>
            <a:ext cx="15936325" cy="1933575"/>
          </a:xfrm>
          <a:prstGeom prst="rect">
            <a:avLst/>
          </a:prstGeom>
        </p:spPr>
        <p:txBody>
          <a:bodyPr anchor="t" rtlCol="false" tIns="0" lIns="0" bIns="0" rIns="0">
            <a:spAutoFit/>
          </a:bodyPr>
          <a:lstStyle/>
          <a:p>
            <a:pPr algn="l" marL="647700" indent="-323850" lvl="1">
              <a:lnSpc>
                <a:spcPts val="3000"/>
              </a:lnSpc>
              <a:buFont typeface="Arial"/>
              <a:buChar char="•"/>
            </a:pPr>
            <a:r>
              <a:rPr lang="en-US" sz="3000" spc="147">
                <a:solidFill>
                  <a:srgbClr val="000000"/>
                </a:solidFill>
                <a:latin typeface="Bogart"/>
                <a:ea typeface="Bogart"/>
                <a:cs typeface="Bogart"/>
                <a:sym typeface="Bogart"/>
              </a:rPr>
              <a:t>Nội dung chính: </a:t>
            </a:r>
          </a:p>
          <a:p>
            <a:pPr algn="l" marL="647700" indent="-323850" lvl="1">
              <a:lnSpc>
                <a:spcPts val="3000"/>
              </a:lnSpc>
              <a:buFont typeface="Arial"/>
              <a:buChar char="•"/>
            </a:pPr>
            <a:r>
              <a:rPr lang="en-US" sz="3000" spc="147">
                <a:solidFill>
                  <a:srgbClr val="000000"/>
                </a:solidFill>
                <a:latin typeface="Bogart"/>
                <a:ea typeface="Bogart"/>
                <a:cs typeface="Bogart"/>
                <a:sym typeface="Bogart"/>
              </a:rPr>
              <a:t>n_estimators = 400, max_depth = 6, learning_rate = 0.1</a:t>
            </a:r>
          </a:p>
          <a:p>
            <a:pPr algn="l" marL="647700" indent="-323850" lvl="1">
              <a:lnSpc>
                <a:spcPts val="3000"/>
              </a:lnSpc>
              <a:buFont typeface="Arial"/>
              <a:buChar char="•"/>
            </a:pPr>
            <a:r>
              <a:rPr lang="en-US" sz="3000" spc="147">
                <a:solidFill>
                  <a:srgbClr val="000000"/>
                </a:solidFill>
                <a:latin typeface="Bogart"/>
                <a:ea typeface="Bogart"/>
                <a:cs typeface="Bogart"/>
                <a:sym typeface="Bogart"/>
              </a:rPr>
              <a:t>subsample = 0.8, colsample_bytree = 0.8</a:t>
            </a:r>
          </a:p>
          <a:p>
            <a:pPr algn="l" marL="647700" indent="-323850" lvl="1">
              <a:lnSpc>
                <a:spcPts val="3000"/>
              </a:lnSpc>
              <a:buFont typeface="Arial"/>
              <a:buChar char="•"/>
            </a:pPr>
            <a:r>
              <a:rPr lang="en-US" sz="3000" spc="147">
                <a:solidFill>
                  <a:srgbClr val="000000"/>
                </a:solidFill>
                <a:latin typeface="Bogart"/>
                <a:ea typeface="Bogart"/>
                <a:cs typeface="Bogart"/>
                <a:sym typeface="Bogart"/>
              </a:rPr>
              <a:t>Objective: multi:softprob</a:t>
            </a:r>
          </a:p>
          <a:p>
            <a:pPr algn="l" marL="647700" indent="-323850" lvl="1">
              <a:lnSpc>
                <a:spcPts val="3000"/>
              </a:lnSpc>
              <a:buFont typeface="Arial"/>
              <a:buChar char="•"/>
            </a:pPr>
            <a:r>
              <a:rPr lang="en-US" sz="3000" spc="147">
                <a:solidFill>
                  <a:srgbClr val="000000"/>
                </a:solidFill>
                <a:latin typeface="Bogart"/>
                <a:ea typeface="Bogart"/>
                <a:cs typeface="Bogart"/>
                <a:sym typeface="Bogart"/>
              </a:rPr>
              <a:t>Đánh giá: 5-fold Stratified CV, metric chính: Accuracy &amp; F1-macro</a:t>
            </a:r>
          </a:p>
        </p:txBody>
      </p:sp>
      <p:sp>
        <p:nvSpPr>
          <p:cNvPr name="TextBox 8" id="8"/>
          <p:cNvSpPr txBox="true"/>
          <p:nvPr/>
        </p:nvSpPr>
        <p:spPr>
          <a:xfrm rot="0">
            <a:off x="475353" y="7566571"/>
            <a:ext cx="13016746" cy="2438400"/>
          </a:xfrm>
          <a:prstGeom prst="rect">
            <a:avLst/>
          </a:prstGeom>
        </p:spPr>
        <p:txBody>
          <a:bodyPr anchor="t" rtlCol="false" tIns="0" lIns="0" bIns="0" rIns="0">
            <a:spAutoFit/>
          </a:bodyPr>
          <a:lstStyle/>
          <a:p>
            <a:pPr algn="l">
              <a:lnSpc>
                <a:spcPts val="2400"/>
              </a:lnSpc>
              <a:spcBef>
                <a:spcPct val="0"/>
              </a:spcBef>
            </a:pPr>
            <a:r>
              <a:rPr lang="en-US" b="true" sz="2000" spc="-20">
                <a:solidFill>
                  <a:srgbClr val="000000"/>
                </a:solidFill>
                <a:latin typeface="Bogart Bold"/>
                <a:ea typeface="Bogart Bold"/>
                <a:cs typeface="Bogart Bold"/>
                <a:sym typeface="Bogart Bold"/>
              </a:rPr>
              <a:t>Ý nghĩa kết quả:</a:t>
            </a:r>
          </a:p>
          <a:p>
            <a:pPr algn="l">
              <a:lnSpc>
                <a:spcPts val="2400"/>
              </a:lnSpc>
              <a:spcBef>
                <a:spcPct val="0"/>
              </a:spcBef>
            </a:pPr>
            <a:r>
              <a:rPr lang="en-US" sz="2000" spc="-20">
                <a:solidFill>
                  <a:srgbClr val="000000"/>
                </a:solidFill>
                <a:latin typeface="Bogart"/>
                <a:ea typeface="Bogart"/>
                <a:cs typeface="Bogart"/>
                <a:sym typeface="Bogart"/>
              </a:rPr>
              <a:t>Best CV F1_macro = 0.9812 → mô hình đạt hiệu suất phân loại rất cao sau khi tuning.</a:t>
            </a:r>
          </a:p>
          <a:p>
            <a:pPr algn="l">
              <a:lnSpc>
                <a:spcPts val="2400"/>
              </a:lnSpc>
              <a:spcBef>
                <a:spcPct val="0"/>
              </a:spcBef>
            </a:pPr>
            <a:r>
              <a:rPr lang="en-US" sz="2000" spc="-20">
                <a:solidFill>
                  <a:srgbClr val="000000"/>
                </a:solidFill>
                <a:latin typeface="Bogart"/>
                <a:ea typeface="Bogart"/>
                <a:cs typeface="Bogart"/>
                <a:sym typeface="Bogart"/>
              </a:rPr>
              <a:t>Bộ tham số tối ưu giúp giảm overfitting và tăng khả năng tổng quát hóa:</a:t>
            </a:r>
          </a:p>
          <a:p>
            <a:pPr algn="l">
              <a:lnSpc>
                <a:spcPts val="2400"/>
              </a:lnSpc>
              <a:spcBef>
                <a:spcPct val="0"/>
              </a:spcBef>
            </a:pPr>
            <a:r>
              <a:rPr lang="en-US" sz="2000" spc="-20">
                <a:solidFill>
                  <a:srgbClr val="000000"/>
                </a:solidFill>
                <a:latin typeface="Bogart"/>
                <a:ea typeface="Bogart"/>
                <a:cs typeface="Bogart"/>
                <a:sym typeface="Bogart"/>
              </a:rPr>
              <a:t>max_depth=8: cây đủ sâu để học phức tạp nhưng không quá sâu.</a:t>
            </a:r>
          </a:p>
          <a:p>
            <a:pPr algn="l">
              <a:lnSpc>
                <a:spcPts val="2400"/>
              </a:lnSpc>
              <a:spcBef>
                <a:spcPct val="0"/>
              </a:spcBef>
            </a:pPr>
            <a:r>
              <a:rPr lang="en-US" sz="2000" spc="-20">
                <a:solidFill>
                  <a:srgbClr val="000000"/>
                </a:solidFill>
                <a:latin typeface="Bogart"/>
                <a:ea typeface="Bogart"/>
                <a:cs typeface="Bogart"/>
                <a:sym typeface="Bogart"/>
              </a:rPr>
              <a:t>learning_rate=0.1133: tốc độ học chậm, ổn định.</a:t>
            </a:r>
          </a:p>
          <a:p>
            <a:pPr algn="l">
              <a:lnSpc>
                <a:spcPts val="2400"/>
              </a:lnSpc>
              <a:spcBef>
                <a:spcPct val="0"/>
              </a:spcBef>
            </a:pPr>
            <a:r>
              <a:rPr lang="en-US" sz="2000" spc="-20">
                <a:solidFill>
                  <a:srgbClr val="000000"/>
                </a:solidFill>
                <a:latin typeface="Bogart"/>
                <a:ea typeface="Bogart"/>
                <a:cs typeface="Bogart"/>
                <a:sym typeface="Bogart"/>
              </a:rPr>
              <a:t>n_estimators=684: nhiều cây để tăng độ chính xác.</a:t>
            </a:r>
          </a:p>
          <a:p>
            <a:pPr algn="l">
              <a:lnSpc>
                <a:spcPts val="2400"/>
              </a:lnSpc>
              <a:spcBef>
                <a:spcPct val="0"/>
              </a:spcBef>
            </a:pPr>
            <a:r>
              <a:rPr lang="en-US" sz="2000" spc="-20">
                <a:solidFill>
                  <a:srgbClr val="000000"/>
                </a:solidFill>
                <a:latin typeface="Bogart"/>
                <a:ea typeface="Bogart"/>
                <a:cs typeface="Bogart"/>
                <a:sym typeface="Bogart"/>
              </a:rPr>
              <a:t>colsample_bytree≈0.73, subsample≈0.69: chọn ngẫu nhiên ~70% feature và dữ liệu cho mỗi cây để tránh overfitting.</a:t>
            </a:r>
          </a:p>
          <a:p>
            <a:pPr algn="l">
              <a:lnSpc>
                <a:spcPts val="2400"/>
              </a:lnSpc>
              <a:spcBef>
                <a:spcPct val="0"/>
              </a:spcBef>
            </a:pPr>
            <a:r>
              <a:rPr lang="en-US" sz="2000" spc="-20">
                <a:solidFill>
                  <a:srgbClr val="000000"/>
                </a:solidFill>
                <a:latin typeface="Bogart"/>
                <a:ea typeface="Bogart"/>
                <a:cs typeface="Bogart"/>
                <a:sym typeface="Bogart"/>
              </a:rPr>
              <a:t>gamma và min_child_weight điều chỉnh độ chặt khi chia nhánh.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404006" y="0"/>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929" y="1028700"/>
            <a:ext cx="9531194" cy="4497455"/>
          </a:xfrm>
          <a:custGeom>
            <a:avLst/>
            <a:gdLst/>
            <a:ahLst/>
            <a:cxnLst/>
            <a:rect r="r" b="b" t="t" l="l"/>
            <a:pathLst>
              <a:path h="4497455" w="9531194">
                <a:moveTo>
                  <a:pt x="0" y="0"/>
                </a:moveTo>
                <a:lnTo>
                  <a:pt x="9531195" y="0"/>
                </a:lnTo>
                <a:lnTo>
                  <a:pt x="9531195" y="4497455"/>
                </a:lnTo>
                <a:lnTo>
                  <a:pt x="0" y="4497455"/>
                </a:lnTo>
                <a:lnTo>
                  <a:pt x="0" y="0"/>
                </a:lnTo>
                <a:close/>
              </a:path>
            </a:pathLst>
          </a:custGeom>
          <a:blipFill>
            <a:blip r:embed="rId4"/>
            <a:stretch>
              <a:fillRect l="0" t="0" r="-9441" b="0"/>
            </a:stretch>
          </a:blipFill>
        </p:spPr>
      </p:sp>
      <p:sp>
        <p:nvSpPr>
          <p:cNvPr name="Freeform 4" id="4"/>
          <p:cNvSpPr/>
          <p:nvPr/>
        </p:nvSpPr>
        <p:spPr>
          <a:xfrm flipH="false" flipV="false" rot="0">
            <a:off x="9798203" y="321924"/>
            <a:ext cx="7461097" cy="5911007"/>
          </a:xfrm>
          <a:custGeom>
            <a:avLst/>
            <a:gdLst/>
            <a:ahLst/>
            <a:cxnLst/>
            <a:rect r="r" b="b" t="t" l="l"/>
            <a:pathLst>
              <a:path h="5911007" w="7461097">
                <a:moveTo>
                  <a:pt x="0" y="0"/>
                </a:moveTo>
                <a:lnTo>
                  <a:pt x="7461097" y="0"/>
                </a:lnTo>
                <a:lnTo>
                  <a:pt x="7461097" y="5911007"/>
                </a:lnTo>
                <a:lnTo>
                  <a:pt x="0" y="5911007"/>
                </a:lnTo>
                <a:lnTo>
                  <a:pt x="0" y="0"/>
                </a:lnTo>
                <a:close/>
              </a:path>
            </a:pathLst>
          </a:custGeom>
          <a:blipFill>
            <a:blip r:embed="rId5"/>
            <a:stretch>
              <a:fillRect l="0" t="0" r="0" b="0"/>
            </a:stretch>
          </a:blipFill>
        </p:spPr>
      </p:sp>
      <p:sp>
        <p:nvSpPr>
          <p:cNvPr name="TextBox 5" id="5"/>
          <p:cNvSpPr txBox="true"/>
          <p:nvPr/>
        </p:nvSpPr>
        <p:spPr>
          <a:xfrm rot="0">
            <a:off x="935807" y="368300"/>
            <a:ext cx="8631317" cy="660400"/>
          </a:xfrm>
          <a:prstGeom prst="rect">
            <a:avLst/>
          </a:prstGeom>
        </p:spPr>
        <p:txBody>
          <a:bodyPr anchor="t" rtlCol="false" tIns="0" lIns="0" bIns="0" rIns="0">
            <a:spAutoFit/>
          </a:bodyPr>
          <a:lstStyle/>
          <a:p>
            <a:pPr algn="ctr">
              <a:lnSpc>
                <a:spcPts val="5000"/>
              </a:lnSpc>
              <a:spcBef>
                <a:spcPct val="0"/>
              </a:spcBef>
            </a:pPr>
            <a:r>
              <a:rPr lang="en-US" b="true" sz="5000" spc="245">
                <a:solidFill>
                  <a:srgbClr val="000000"/>
                </a:solidFill>
                <a:latin typeface="Montaser Arabic Bold"/>
                <a:ea typeface="Montaser Arabic Bold"/>
                <a:cs typeface="Montaser Arabic Bold"/>
                <a:sym typeface="Montaser Arabic Bold"/>
              </a:rPr>
              <a:t>ĐÁNH GIÁ VÀ NHẬN XÉT</a:t>
            </a:r>
          </a:p>
        </p:txBody>
      </p:sp>
      <p:sp>
        <p:nvSpPr>
          <p:cNvPr name="TextBox 6" id="6"/>
          <p:cNvSpPr txBox="true"/>
          <p:nvPr/>
        </p:nvSpPr>
        <p:spPr>
          <a:xfrm rot="0">
            <a:off x="179370" y="6282207"/>
            <a:ext cx="17967361" cy="4230625"/>
          </a:xfrm>
          <a:prstGeom prst="rect">
            <a:avLst/>
          </a:prstGeom>
        </p:spPr>
        <p:txBody>
          <a:bodyPr anchor="t" rtlCol="false" tIns="0" lIns="0" bIns="0" rIns="0">
            <a:spAutoFit/>
          </a:bodyPr>
          <a:lstStyle/>
          <a:p>
            <a:pPr algn="l">
              <a:lnSpc>
                <a:spcPts val="3089"/>
              </a:lnSpc>
            </a:pPr>
            <a:r>
              <a:rPr lang="en-US" sz="2471" spc="121" b="true">
                <a:solidFill>
                  <a:srgbClr val="000000"/>
                </a:solidFill>
                <a:latin typeface="Bogart Bold"/>
                <a:ea typeface="Bogart Bold"/>
                <a:cs typeface="Bogart Bold"/>
                <a:sym typeface="Bogart Bold"/>
              </a:rPr>
              <a:t>Độ chính xác tổng thể</a:t>
            </a:r>
          </a:p>
          <a:p>
            <a:pPr algn="l" marL="533534" indent="-266767" lvl="1">
              <a:lnSpc>
                <a:spcPts val="3089"/>
              </a:lnSpc>
              <a:buFont typeface="Arial"/>
              <a:buChar char="•"/>
            </a:pPr>
            <a:r>
              <a:rPr lang="en-US" sz="2471" spc="121">
                <a:solidFill>
                  <a:srgbClr val="000000"/>
                </a:solidFill>
                <a:latin typeface="Bogart"/>
                <a:ea typeface="Bogart"/>
                <a:cs typeface="Bogart"/>
                <a:sym typeface="Bogart"/>
              </a:rPr>
              <a:t>Accuracy ≈ 97.32% → mức độ chính xác rất cao, vượt kỳ vọng cho một bài toán phân loại 4 lớp thời tiết.</a:t>
            </a:r>
          </a:p>
          <a:p>
            <a:pPr algn="l" marL="533534" indent="-266767" lvl="1">
              <a:lnSpc>
                <a:spcPts val="3089"/>
              </a:lnSpc>
              <a:buFont typeface="Arial"/>
              <a:buChar char="•"/>
            </a:pPr>
            <a:r>
              <a:rPr lang="en-US" sz="2471" spc="121">
                <a:solidFill>
                  <a:srgbClr val="000000"/>
                </a:solidFill>
                <a:latin typeface="Bogart"/>
                <a:ea typeface="Bogart"/>
                <a:cs typeface="Bogart"/>
                <a:sym typeface="Bogart"/>
              </a:rPr>
              <a:t>Macro avg (precision, recall, f1) đều ≈ 0.97, cho thấy mô hình phân loại đồng đều giữa các lớp, không bị thiên lệch rõ rệt.</a:t>
            </a:r>
          </a:p>
          <a:p>
            <a:pPr algn="l">
              <a:lnSpc>
                <a:spcPts val="3089"/>
              </a:lnSpc>
            </a:pPr>
            <a:r>
              <a:rPr lang="en-US" sz="2471" spc="121" b="true">
                <a:solidFill>
                  <a:srgbClr val="000000"/>
                </a:solidFill>
                <a:latin typeface="Bogart Bold"/>
                <a:ea typeface="Bogart Bold"/>
                <a:cs typeface="Bogart Bold"/>
                <a:sym typeface="Bogart Bold"/>
              </a:rPr>
              <a:t>Nhận xét từ Confusion Matrix</a:t>
            </a:r>
          </a:p>
          <a:p>
            <a:pPr algn="l" marL="533534" indent="-266767" lvl="1">
              <a:lnSpc>
                <a:spcPts val="3089"/>
              </a:lnSpc>
              <a:buFont typeface="Arial"/>
              <a:buChar char="•"/>
            </a:pPr>
            <a:r>
              <a:rPr lang="en-US" sz="2471" spc="121">
                <a:solidFill>
                  <a:srgbClr val="000000"/>
                </a:solidFill>
                <a:latin typeface="Bogart"/>
                <a:ea typeface="Bogart"/>
                <a:cs typeface="Bogart"/>
                <a:sym typeface="Bogart"/>
              </a:rPr>
              <a:t>Các lớp Cloudy, Rainy, Sunny đôi khi vẫn bị nhầm lẫn lẫn nhau, nhưng mức độ nhầm thấp (mỗi ô off-diagonal chỉ vài mẫu).</a:t>
            </a:r>
          </a:p>
          <a:p>
            <a:pPr algn="l" marL="533534" indent="-266767" lvl="1">
              <a:lnSpc>
                <a:spcPts val="3089"/>
              </a:lnSpc>
              <a:buFont typeface="Arial"/>
              <a:buChar char="•"/>
            </a:pPr>
            <a:r>
              <a:rPr lang="en-US" sz="2471" spc="121">
                <a:solidFill>
                  <a:srgbClr val="000000"/>
                </a:solidFill>
                <a:latin typeface="Bogart"/>
                <a:ea typeface="Bogart"/>
                <a:cs typeface="Bogart"/>
                <a:sym typeface="Bogart"/>
              </a:rPr>
              <a:t>Snowy được nhận diện tốt nhất với precision = 0.99, recall = 0.99, f1 = 0.99 → gần như hoàn hảo.</a:t>
            </a:r>
          </a:p>
          <a:p>
            <a:pPr algn="l" marL="533534" indent="-266767" lvl="1">
              <a:lnSpc>
                <a:spcPts val="3089"/>
              </a:lnSpc>
              <a:buFont typeface="Arial"/>
              <a:buChar char="•"/>
            </a:pPr>
            <a:r>
              <a:rPr lang="en-US" sz="2471" spc="121">
                <a:solidFill>
                  <a:srgbClr val="000000"/>
                </a:solidFill>
                <a:latin typeface="Bogart"/>
                <a:ea typeface="Bogart"/>
                <a:cs typeface="Bogart"/>
                <a:sym typeface="Bogart"/>
              </a:rPr>
              <a:t>Sunny có recall cao nhất (0.98), nghĩa là mô hình rất ít bỏ sót ảnh nắng.</a:t>
            </a:r>
          </a:p>
          <a:p>
            <a:pPr algn="l" marL="533534" indent="-266767" lvl="1">
              <a:lnSpc>
                <a:spcPts val="3089"/>
              </a:lnSpc>
              <a:buFont typeface="Arial"/>
              <a:buChar char="•"/>
            </a:pPr>
            <a:r>
              <a:rPr lang="en-US" sz="2471" spc="121">
                <a:solidFill>
                  <a:srgbClr val="000000"/>
                </a:solidFill>
                <a:latin typeface="Bogart"/>
                <a:ea typeface="Bogart"/>
                <a:cs typeface="Bogart"/>
                <a:sym typeface="Bogart"/>
              </a:rPr>
              <a:t>Cloudy có recall 0.95 thấp nhất, nghĩa là vẫn có một số ảnh nhiều mây bị nhầm sang trạng thái khác.</a:t>
            </a:r>
          </a:p>
          <a:p>
            <a:pPr algn="l">
              <a:lnSpc>
                <a:spcPts val="308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277372"/>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400" y="429772"/>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841605" y="277372"/>
            <a:ext cx="5987143" cy="4114800"/>
          </a:xfrm>
          <a:custGeom>
            <a:avLst/>
            <a:gdLst/>
            <a:ahLst/>
            <a:cxnLst/>
            <a:rect r="r" b="b" t="t" l="l"/>
            <a:pathLst>
              <a:path h="4114800" w="5987143">
                <a:moveTo>
                  <a:pt x="0" y="0"/>
                </a:moveTo>
                <a:lnTo>
                  <a:pt x="5987143" y="0"/>
                </a:lnTo>
                <a:lnTo>
                  <a:pt x="598714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715619" y="458860"/>
            <a:ext cx="6921937" cy="660400"/>
          </a:xfrm>
          <a:prstGeom prst="rect">
            <a:avLst/>
          </a:prstGeom>
        </p:spPr>
        <p:txBody>
          <a:bodyPr anchor="t" rtlCol="false" tIns="0" lIns="0" bIns="0" rIns="0">
            <a:spAutoFit/>
          </a:bodyPr>
          <a:lstStyle/>
          <a:p>
            <a:pPr algn="ctr">
              <a:lnSpc>
                <a:spcPts val="5000"/>
              </a:lnSpc>
              <a:spcBef>
                <a:spcPct val="0"/>
              </a:spcBef>
            </a:pPr>
            <a:r>
              <a:rPr lang="en-US" b="true" sz="5000" spc="245">
                <a:solidFill>
                  <a:srgbClr val="000000"/>
                </a:solidFill>
                <a:latin typeface="Montaser Arabic Bold"/>
                <a:ea typeface="Montaser Arabic Bold"/>
                <a:cs typeface="Montaser Arabic Bold"/>
                <a:sym typeface="Montaser Arabic Bold"/>
              </a:rPr>
              <a:t>KẾT LUẬN MÔ HÌNH</a:t>
            </a:r>
          </a:p>
        </p:txBody>
      </p:sp>
      <p:sp>
        <p:nvSpPr>
          <p:cNvPr name="TextBox 6" id="6"/>
          <p:cNvSpPr txBox="true"/>
          <p:nvPr/>
        </p:nvSpPr>
        <p:spPr>
          <a:xfrm rot="0">
            <a:off x="0" y="1806374"/>
            <a:ext cx="14098621" cy="6740272"/>
          </a:xfrm>
          <a:prstGeom prst="rect">
            <a:avLst/>
          </a:prstGeom>
        </p:spPr>
        <p:txBody>
          <a:bodyPr anchor="t" rtlCol="false" tIns="0" lIns="0" bIns="0" rIns="0">
            <a:spAutoFit/>
          </a:bodyPr>
          <a:lstStyle/>
          <a:p>
            <a:pPr algn="l" marL="842002" indent="-421001" lvl="1">
              <a:lnSpc>
                <a:spcPts val="5381"/>
              </a:lnSpc>
              <a:buFont typeface="Arial"/>
              <a:buChar char="•"/>
            </a:pPr>
            <a:r>
              <a:rPr lang="en-US" sz="3899" spc="191">
                <a:solidFill>
                  <a:srgbClr val="000000"/>
                </a:solidFill>
                <a:latin typeface="Bogart"/>
                <a:ea typeface="Bogart"/>
                <a:cs typeface="Bogart"/>
                <a:sym typeface="Bogart"/>
              </a:rPr>
              <a:t>Mô</a:t>
            </a:r>
            <a:r>
              <a:rPr lang="en-US" sz="3899" spc="191">
                <a:solidFill>
                  <a:srgbClr val="000000"/>
                </a:solidFill>
                <a:latin typeface="Bogart"/>
                <a:ea typeface="Bogart"/>
                <a:cs typeface="Bogart"/>
                <a:sym typeface="Bogart"/>
              </a:rPr>
              <a:t> hình XGBoost đạt hiệu suất rất cao và ổn định, phân loại tốt cả 4 loại thời tiết.</a:t>
            </a:r>
          </a:p>
          <a:p>
            <a:pPr algn="l" marL="842002" indent="-421001" lvl="1">
              <a:lnSpc>
                <a:spcPts val="5381"/>
              </a:lnSpc>
              <a:buFont typeface="Arial"/>
              <a:buChar char="•"/>
            </a:pPr>
            <a:r>
              <a:rPr lang="en-US" sz="3899" spc="191">
                <a:solidFill>
                  <a:srgbClr val="000000"/>
                </a:solidFill>
                <a:latin typeface="Bogart"/>
                <a:ea typeface="Bogart"/>
                <a:cs typeface="Bogart"/>
                <a:sym typeface="Bogart"/>
              </a:rPr>
              <a:t>Điểm cần cải thiện: tăng khả năng phân biệt giữa Cloudy và các trạng thái khác, có thể bổ sung đặc trưng về ánh sáng, độ che phủ mây, hoặc dữ liệu thời tiết phụ trợ.</a:t>
            </a:r>
          </a:p>
          <a:p>
            <a:pPr algn="l" marL="842002" indent="-421001" lvl="1">
              <a:lnSpc>
                <a:spcPts val="5381"/>
              </a:lnSpc>
              <a:buFont typeface="Arial"/>
              <a:buChar char="•"/>
            </a:pPr>
            <a:r>
              <a:rPr lang="en-US" sz="3899" spc="191">
                <a:solidFill>
                  <a:srgbClr val="000000"/>
                </a:solidFill>
                <a:latin typeface="Bogart"/>
                <a:ea typeface="Bogart"/>
                <a:cs typeface="Bogart"/>
                <a:sym typeface="Bogart"/>
              </a:rPr>
              <a:t>Điểm mạnh: Snowy và Sunny nhận diện xuất sắc, phù hợp ứng dụng trong dự báo thời tiết hoặc hỗ trợ quyết định ngoài trời.</a:t>
            </a:r>
          </a:p>
          <a:p>
            <a:pPr algn="l">
              <a:lnSpc>
                <a:spcPts val="5381"/>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305927"/>
          </a:xfrm>
          <a:custGeom>
            <a:avLst/>
            <a:gdLst/>
            <a:ahLst/>
            <a:cxnLst/>
            <a:rect r="r" b="b" t="t" l="l"/>
            <a:pathLst>
              <a:path h="10305927" w="18288000">
                <a:moveTo>
                  <a:pt x="0" y="0"/>
                </a:moveTo>
                <a:lnTo>
                  <a:pt x="18288000" y="0"/>
                </a:lnTo>
                <a:lnTo>
                  <a:pt x="18288000" y="10305927"/>
                </a:lnTo>
                <a:lnTo>
                  <a:pt x="0" y="10305927"/>
                </a:lnTo>
                <a:lnTo>
                  <a:pt x="0" y="0"/>
                </a:lnTo>
                <a:close/>
              </a:path>
            </a:pathLst>
          </a:custGeom>
          <a:blipFill>
            <a:blip r:embed="rId2"/>
            <a:stretch>
              <a:fillRect l="0" t="-9204" r="0" b="-9204"/>
            </a:stretch>
          </a:blipFill>
        </p:spPr>
      </p:sp>
      <p:sp>
        <p:nvSpPr>
          <p:cNvPr name="TextBox 3" id="3"/>
          <p:cNvSpPr txBox="true"/>
          <p:nvPr/>
        </p:nvSpPr>
        <p:spPr>
          <a:xfrm rot="0">
            <a:off x="1516266" y="3613151"/>
            <a:ext cx="15255468" cy="1530349"/>
          </a:xfrm>
          <a:prstGeom prst="rect">
            <a:avLst/>
          </a:prstGeom>
        </p:spPr>
        <p:txBody>
          <a:bodyPr anchor="t" rtlCol="false" tIns="0" lIns="0" bIns="0" rIns="0">
            <a:spAutoFit/>
          </a:bodyPr>
          <a:lstStyle/>
          <a:p>
            <a:pPr algn="ctr">
              <a:lnSpc>
                <a:spcPts val="11200"/>
              </a:lnSpc>
              <a:spcBef>
                <a:spcPct val="0"/>
              </a:spcBef>
            </a:pPr>
            <a:r>
              <a:rPr lang="en-US" b="true" sz="8000">
                <a:solidFill>
                  <a:srgbClr val="545454"/>
                </a:solidFill>
                <a:latin typeface="Times New Roman Bold"/>
                <a:ea typeface="Times New Roman Bold"/>
                <a:cs typeface="Times New Roman Bold"/>
                <a:sym typeface="Times New Roman Bold"/>
              </a:rPr>
              <a:t>LightGBM Classifier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206875" y="282135"/>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95955" y="1911037"/>
            <a:ext cx="10496090" cy="7347263"/>
          </a:xfrm>
          <a:custGeom>
            <a:avLst/>
            <a:gdLst/>
            <a:ahLst/>
            <a:cxnLst/>
            <a:rect r="r" b="b" t="t" l="l"/>
            <a:pathLst>
              <a:path h="7347263" w="10496090">
                <a:moveTo>
                  <a:pt x="0" y="0"/>
                </a:moveTo>
                <a:lnTo>
                  <a:pt x="10496090" y="0"/>
                </a:lnTo>
                <a:lnTo>
                  <a:pt x="10496090" y="7347263"/>
                </a:lnTo>
                <a:lnTo>
                  <a:pt x="0" y="7347263"/>
                </a:lnTo>
                <a:lnTo>
                  <a:pt x="0" y="0"/>
                </a:lnTo>
                <a:close/>
              </a:path>
            </a:pathLst>
          </a:custGeom>
          <a:blipFill>
            <a:blip r:embed="rId4"/>
            <a:stretch>
              <a:fillRect l="0" t="0" r="0" b="0"/>
            </a:stretch>
          </a:blipFill>
        </p:spPr>
      </p:sp>
      <p:sp>
        <p:nvSpPr>
          <p:cNvPr name="TextBox 4" id="4"/>
          <p:cNvSpPr txBox="true"/>
          <p:nvPr/>
        </p:nvSpPr>
        <p:spPr>
          <a:xfrm rot="0">
            <a:off x="1698607" y="445085"/>
            <a:ext cx="5131951" cy="765175"/>
          </a:xfrm>
          <a:prstGeom prst="rect">
            <a:avLst/>
          </a:prstGeom>
        </p:spPr>
        <p:txBody>
          <a:bodyPr anchor="t" rtlCol="false" tIns="0" lIns="0" bIns="0" rIns="0">
            <a:spAutoFit/>
          </a:bodyPr>
          <a:lstStyle/>
          <a:p>
            <a:pPr algn="ctr">
              <a:lnSpc>
                <a:spcPts val="5000"/>
              </a:lnSpc>
              <a:spcBef>
                <a:spcPct val="0"/>
              </a:spcBef>
            </a:pPr>
            <a:r>
              <a:rPr lang="en-US" b="true" sz="5000" spc="245">
                <a:solidFill>
                  <a:srgbClr val="000000"/>
                </a:solidFill>
                <a:latin typeface="Times New Roman Bold"/>
                <a:ea typeface="Times New Roman Bold"/>
                <a:cs typeface="Times New Roman Bold"/>
                <a:sym typeface="Times New Roman Bold"/>
              </a:rPr>
              <a:t>XỬ LÍ DỮ LIỆU</a:t>
            </a:r>
          </a:p>
        </p:txBody>
      </p:sp>
      <p:sp>
        <p:nvSpPr>
          <p:cNvPr name="TextBox 5" id="5"/>
          <p:cNvSpPr txBox="true"/>
          <p:nvPr/>
        </p:nvSpPr>
        <p:spPr>
          <a:xfrm rot="0">
            <a:off x="1698607" y="1200735"/>
            <a:ext cx="5556409" cy="536575"/>
          </a:xfrm>
          <a:prstGeom prst="rect">
            <a:avLst/>
          </a:prstGeom>
        </p:spPr>
        <p:txBody>
          <a:bodyPr anchor="t" rtlCol="false" tIns="0" lIns="0" bIns="0" rIns="0">
            <a:spAutoFit/>
          </a:bodyPr>
          <a:lstStyle/>
          <a:p>
            <a:pPr algn="ctr">
              <a:lnSpc>
                <a:spcPts val="3500"/>
              </a:lnSpc>
              <a:spcBef>
                <a:spcPct val="0"/>
              </a:spcBef>
            </a:pPr>
            <a:r>
              <a:rPr lang="en-US" b="true" sz="3500" spc="171">
                <a:solidFill>
                  <a:srgbClr val="000000"/>
                </a:solidFill>
                <a:latin typeface="Times New Roman Bold"/>
                <a:ea typeface="Times New Roman Bold"/>
                <a:cs typeface="Times New Roman Bold"/>
                <a:sym typeface="Times New Roman Bold"/>
              </a:rPr>
              <a:t>LOẠI BỎ CÁC OUTLIER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206875" y="282135"/>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06403" y="2440135"/>
            <a:ext cx="14275194" cy="5406730"/>
          </a:xfrm>
          <a:custGeom>
            <a:avLst/>
            <a:gdLst/>
            <a:ahLst/>
            <a:cxnLst/>
            <a:rect r="r" b="b" t="t" l="l"/>
            <a:pathLst>
              <a:path h="5406730" w="14275194">
                <a:moveTo>
                  <a:pt x="0" y="0"/>
                </a:moveTo>
                <a:lnTo>
                  <a:pt x="14275194" y="0"/>
                </a:lnTo>
                <a:lnTo>
                  <a:pt x="14275194" y="5406730"/>
                </a:lnTo>
                <a:lnTo>
                  <a:pt x="0" y="5406730"/>
                </a:lnTo>
                <a:lnTo>
                  <a:pt x="0" y="0"/>
                </a:lnTo>
                <a:close/>
              </a:path>
            </a:pathLst>
          </a:custGeom>
          <a:blipFill>
            <a:blip r:embed="rId4"/>
            <a:stretch>
              <a:fillRect l="0" t="0" r="0" b="0"/>
            </a:stretch>
          </a:blipFill>
        </p:spPr>
      </p:sp>
      <p:sp>
        <p:nvSpPr>
          <p:cNvPr name="TextBox 4" id="4"/>
          <p:cNvSpPr txBox="true"/>
          <p:nvPr/>
        </p:nvSpPr>
        <p:spPr>
          <a:xfrm rot="0">
            <a:off x="1698607" y="445085"/>
            <a:ext cx="5131951" cy="765175"/>
          </a:xfrm>
          <a:prstGeom prst="rect">
            <a:avLst/>
          </a:prstGeom>
        </p:spPr>
        <p:txBody>
          <a:bodyPr anchor="t" rtlCol="false" tIns="0" lIns="0" bIns="0" rIns="0">
            <a:spAutoFit/>
          </a:bodyPr>
          <a:lstStyle/>
          <a:p>
            <a:pPr algn="ctr">
              <a:lnSpc>
                <a:spcPts val="5000"/>
              </a:lnSpc>
              <a:spcBef>
                <a:spcPct val="0"/>
              </a:spcBef>
            </a:pPr>
            <a:r>
              <a:rPr lang="en-US" b="true" sz="5000" spc="245">
                <a:solidFill>
                  <a:srgbClr val="000000"/>
                </a:solidFill>
                <a:latin typeface="Times New Roman Bold"/>
                <a:ea typeface="Times New Roman Bold"/>
                <a:cs typeface="Times New Roman Bold"/>
                <a:sym typeface="Times New Roman Bold"/>
              </a:rPr>
              <a:t>XỬ LÍ DỮ LIỆU</a:t>
            </a:r>
          </a:p>
        </p:txBody>
      </p:sp>
      <p:sp>
        <p:nvSpPr>
          <p:cNvPr name="TextBox 5" id="5"/>
          <p:cNvSpPr txBox="true"/>
          <p:nvPr/>
        </p:nvSpPr>
        <p:spPr>
          <a:xfrm rot="0">
            <a:off x="1977034" y="1200735"/>
            <a:ext cx="4999554" cy="536575"/>
          </a:xfrm>
          <a:prstGeom prst="rect">
            <a:avLst/>
          </a:prstGeom>
        </p:spPr>
        <p:txBody>
          <a:bodyPr anchor="t" rtlCol="false" tIns="0" lIns="0" bIns="0" rIns="0">
            <a:spAutoFit/>
          </a:bodyPr>
          <a:lstStyle/>
          <a:p>
            <a:pPr algn="ctr">
              <a:lnSpc>
                <a:spcPts val="3500"/>
              </a:lnSpc>
              <a:spcBef>
                <a:spcPct val="0"/>
              </a:spcBef>
            </a:pPr>
            <a:r>
              <a:rPr lang="en-US" b="true" sz="3500" spc="171">
                <a:solidFill>
                  <a:srgbClr val="000000"/>
                </a:solidFill>
                <a:latin typeface="Times New Roman Bold"/>
                <a:ea typeface="Times New Roman Bold"/>
                <a:cs typeface="Times New Roman Bold"/>
                <a:sym typeface="Times New Roman Bold"/>
              </a:rPr>
              <a:t>PHÂN CH</a:t>
            </a:r>
            <a:r>
              <a:rPr lang="en-US" b="true" sz="3500" spc="171">
                <a:solidFill>
                  <a:srgbClr val="000000"/>
                </a:solidFill>
                <a:latin typeface="Times New Roman Bold"/>
                <a:ea typeface="Times New Roman Bold"/>
                <a:cs typeface="Times New Roman Bold"/>
                <a:sym typeface="Times New Roman Bold"/>
              </a:rPr>
              <a:t>IA DỮ LIỆU</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277372"/>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03301" y="1664649"/>
            <a:ext cx="7967620" cy="7593651"/>
          </a:xfrm>
          <a:custGeom>
            <a:avLst/>
            <a:gdLst/>
            <a:ahLst/>
            <a:cxnLst/>
            <a:rect r="r" b="b" t="t" l="l"/>
            <a:pathLst>
              <a:path h="7593651" w="7967620">
                <a:moveTo>
                  <a:pt x="0" y="0"/>
                </a:moveTo>
                <a:lnTo>
                  <a:pt x="7967620" y="0"/>
                </a:lnTo>
                <a:lnTo>
                  <a:pt x="7967620" y="7593651"/>
                </a:lnTo>
                <a:lnTo>
                  <a:pt x="0" y="7593651"/>
                </a:lnTo>
                <a:lnTo>
                  <a:pt x="0" y="0"/>
                </a:lnTo>
                <a:close/>
              </a:path>
            </a:pathLst>
          </a:custGeom>
          <a:blipFill>
            <a:blip r:embed="rId4"/>
            <a:stretch>
              <a:fillRect l="0" t="0" r="0" b="0"/>
            </a:stretch>
          </a:blipFill>
        </p:spPr>
      </p:sp>
      <p:sp>
        <p:nvSpPr>
          <p:cNvPr name="TextBox 4" id="4"/>
          <p:cNvSpPr txBox="true"/>
          <p:nvPr/>
        </p:nvSpPr>
        <p:spPr>
          <a:xfrm rot="0">
            <a:off x="1339813" y="468385"/>
            <a:ext cx="11726976" cy="765175"/>
          </a:xfrm>
          <a:prstGeom prst="rect">
            <a:avLst/>
          </a:prstGeom>
        </p:spPr>
        <p:txBody>
          <a:bodyPr anchor="t" rtlCol="false" tIns="0" lIns="0" bIns="0" rIns="0">
            <a:spAutoFit/>
          </a:bodyPr>
          <a:lstStyle/>
          <a:p>
            <a:pPr algn="just">
              <a:lnSpc>
                <a:spcPts val="5000"/>
              </a:lnSpc>
              <a:spcBef>
                <a:spcPct val="0"/>
              </a:spcBef>
            </a:pPr>
            <a:r>
              <a:rPr lang="en-US" b="true" sz="5000" spc="245">
                <a:solidFill>
                  <a:srgbClr val="000000"/>
                </a:solidFill>
                <a:latin typeface="Times New Roman Bold"/>
                <a:ea typeface="Times New Roman Bold"/>
                <a:cs typeface="Times New Roman Bold"/>
                <a:sym typeface="Times New Roman Bold"/>
              </a:rPr>
              <a:t>CHỌN THAM SỐ VÀ HUẤN LUYỆN</a:t>
            </a:r>
          </a:p>
        </p:txBody>
      </p:sp>
      <p:sp>
        <p:nvSpPr>
          <p:cNvPr name="TextBox 5" id="5"/>
          <p:cNvSpPr txBox="true"/>
          <p:nvPr/>
        </p:nvSpPr>
        <p:spPr>
          <a:xfrm rot="0">
            <a:off x="-253173" y="1233560"/>
            <a:ext cx="9397173" cy="377825"/>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RANDOMIZEDSEARCHCV</a:t>
            </a:r>
          </a:p>
        </p:txBody>
      </p:sp>
      <p:sp>
        <p:nvSpPr>
          <p:cNvPr name="TextBox 6" id="6"/>
          <p:cNvSpPr txBox="true"/>
          <p:nvPr/>
        </p:nvSpPr>
        <p:spPr>
          <a:xfrm rot="0">
            <a:off x="669907" y="8410054"/>
            <a:ext cx="6334968" cy="377825"/>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Huấn luyện</a:t>
            </a:r>
          </a:p>
        </p:txBody>
      </p:sp>
      <p:sp>
        <p:nvSpPr>
          <p:cNvPr name="TextBox 7" id="7"/>
          <p:cNvSpPr txBox="true"/>
          <p:nvPr/>
        </p:nvSpPr>
        <p:spPr>
          <a:xfrm rot="0">
            <a:off x="1968344" y="3406904"/>
            <a:ext cx="3843814" cy="377825"/>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K</a:t>
            </a:r>
            <a:r>
              <a:rPr lang="en-US" b="true" sz="2499" spc="122">
                <a:solidFill>
                  <a:srgbClr val="000000"/>
                </a:solidFill>
                <a:latin typeface="Times New Roman Bold"/>
                <a:ea typeface="Times New Roman Bold"/>
                <a:cs typeface="Times New Roman Bold"/>
                <a:sym typeface="Times New Roman Bold"/>
              </a:rPr>
              <a:t>hai báo phạm vi tham số</a:t>
            </a:r>
          </a:p>
        </p:txBody>
      </p:sp>
      <p:sp>
        <p:nvSpPr>
          <p:cNvPr name="TextBox 8" id="8"/>
          <p:cNvSpPr txBox="true"/>
          <p:nvPr/>
        </p:nvSpPr>
        <p:spPr>
          <a:xfrm rot="0">
            <a:off x="2013469" y="5908479"/>
            <a:ext cx="3792974" cy="377825"/>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Thiết lập Random Search</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277372"/>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28189" y="1028700"/>
            <a:ext cx="9031111" cy="8229600"/>
          </a:xfrm>
          <a:custGeom>
            <a:avLst/>
            <a:gdLst/>
            <a:ahLst/>
            <a:cxnLst/>
            <a:rect r="r" b="b" t="t" l="l"/>
            <a:pathLst>
              <a:path h="8229600" w="9031111">
                <a:moveTo>
                  <a:pt x="0" y="0"/>
                </a:moveTo>
                <a:lnTo>
                  <a:pt x="9031111" y="0"/>
                </a:lnTo>
                <a:lnTo>
                  <a:pt x="9031111" y="8229600"/>
                </a:lnTo>
                <a:lnTo>
                  <a:pt x="0" y="8229600"/>
                </a:lnTo>
                <a:lnTo>
                  <a:pt x="0" y="0"/>
                </a:lnTo>
                <a:close/>
              </a:path>
            </a:pathLst>
          </a:custGeom>
          <a:blipFill>
            <a:blip r:embed="rId4"/>
            <a:stretch>
              <a:fillRect l="0" t="0" r="0" b="0"/>
            </a:stretch>
          </a:blipFill>
        </p:spPr>
      </p:sp>
      <p:sp>
        <p:nvSpPr>
          <p:cNvPr name="TextBox 4" id="4"/>
          <p:cNvSpPr txBox="true"/>
          <p:nvPr/>
        </p:nvSpPr>
        <p:spPr>
          <a:xfrm rot="0">
            <a:off x="1339813" y="468385"/>
            <a:ext cx="11726976" cy="765175"/>
          </a:xfrm>
          <a:prstGeom prst="rect">
            <a:avLst/>
          </a:prstGeom>
        </p:spPr>
        <p:txBody>
          <a:bodyPr anchor="t" rtlCol="false" tIns="0" lIns="0" bIns="0" rIns="0">
            <a:spAutoFit/>
          </a:bodyPr>
          <a:lstStyle/>
          <a:p>
            <a:pPr algn="just">
              <a:lnSpc>
                <a:spcPts val="5000"/>
              </a:lnSpc>
              <a:spcBef>
                <a:spcPct val="0"/>
              </a:spcBef>
            </a:pPr>
            <a:r>
              <a:rPr lang="en-US" b="true" sz="5000" spc="245">
                <a:solidFill>
                  <a:srgbClr val="000000"/>
                </a:solidFill>
                <a:latin typeface="Times New Roman Bold"/>
                <a:ea typeface="Times New Roman Bold"/>
                <a:cs typeface="Times New Roman Bold"/>
                <a:sym typeface="Times New Roman Bold"/>
              </a:rPr>
              <a:t>CHỌN THAM SỐ VÀ HUẤN LUYỆN</a:t>
            </a:r>
          </a:p>
        </p:txBody>
      </p:sp>
      <p:sp>
        <p:nvSpPr>
          <p:cNvPr name="TextBox 5" id="5"/>
          <p:cNvSpPr txBox="true"/>
          <p:nvPr/>
        </p:nvSpPr>
        <p:spPr>
          <a:xfrm rot="0">
            <a:off x="-253173" y="1233560"/>
            <a:ext cx="9397173" cy="377825"/>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RANDOMIZEDSEARCHCV</a:t>
            </a:r>
          </a:p>
        </p:txBody>
      </p:sp>
      <p:sp>
        <p:nvSpPr>
          <p:cNvPr name="TextBox 6" id="6"/>
          <p:cNvSpPr txBox="true"/>
          <p:nvPr/>
        </p:nvSpPr>
        <p:spPr>
          <a:xfrm rot="0">
            <a:off x="1731784" y="6829425"/>
            <a:ext cx="5427259" cy="692150"/>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Thực hiện dự đoán trên tập test và in ra độ chính xác</a:t>
            </a:r>
          </a:p>
        </p:txBody>
      </p:sp>
      <p:sp>
        <p:nvSpPr>
          <p:cNvPr name="TextBox 7" id="7"/>
          <p:cNvSpPr txBox="true"/>
          <p:nvPr/>
        </p:nvSpPr>
        <p:spPr>
          <a:xfrm rot="0">
            <a:off x="3144120" y="2701167"/>
            <a:ext cx="2602587" cy="377825"/>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Tham số tốt nhất</a:t>
            </a:r>
          </a:p>
        </p:txBody>
      </p:sp>
      <p:sp>
        <p:nvSpPr>
          <p:cNvPr name="TextBox 8" id="8"/>
          <p:cNvSpPr txBox="true"/>
          <p:nvPr/>
        </p:nvSpPr>
        <p:spPr>
          <a:xfrm rot="0">
            <a:off x="2746392" y="4765675"/>
            <a:ext cx="3398044" cy="377825"/>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điểm đánh giá tốt nhất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277372"/>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90022" y="1028700"/>
            <a:ext cx="7634312" cy="8229600"/>
          </a:xfrm>
          <a:custGeom>
            <a:avLst/>
            <a:gdLst/>
            <a:ahLst/>
            <a:cxnLst/>
            <a:rect r="r" b="b" t="t" l="l"/>
            <a:pathLst>
              <a:path h="8229600" w="7634312">
                <a:moveTo>
                  <a:pt x="0" y="0"/>
                </a:moveTo>
                <a:lnTo>
                  <a:pt x="7634311" y="0"/>
                </a:lnTo>
                <a:lnTo>
                  <a:pt x="7634311" y="8229600"/>
                </a:lnTo>
                <a:lnTo>
                  <a:pt x="0" y="8229600"/>
                </a:lnTo>
                <a:lnTo>
                  <a:pt x="0" y="0"/>
                </a:lnTo>
                <a:close/>
              </a:path>
            </a:pathLst>
          </a:custGeom>
          <a:blipFill>
            <a:blip r:embed="rId4"/>
            <a:stretch>
              <a:fillRect l="0" t="0" r="0" b="0"/>
            </a:stretch>
          </a:blipFill>
        </p:spPr>
      </p:sp>
      <p:sp>
        <p:nvSpPr>
          <p:cNvPr name="TextBox 4" id="4"/>
          <p:cNvSpPr txBox="true"/>
          <p:nvPr/>
        </p:nvSpPr>
        <p:spPr>
          <a:xfrm rot="0">
            <a:off x="1339813" y="468385"/>
            <a:ext cx="11726976" cy="765175"/>
          </a:xfrm>
          <a:prstGeom prst="rect">
            <a:avLst/>
          </a:prstGeom>
        </p:spPr>
        <p:txBody>
          <a:bodyPr anchor="t" rtlCol="false" tIns="0" lIns="0" bIns="0" rIns="0">
            <a:spAutoFit/>
          </a:bodyPr>
          <a:lstStyle/>
          <a:p>
            <a:pPr algn="just">
              <a:lnSpc>
                <a:spcPts val="5000"/>
              </a:lnSpc>
              <a:spcBef>
                <a:spcPct val="0"/>
              </a:spcBef>
            </a:pPr>
            <a:r>
              <a:rPr lang="en-US" b="true" sz="5000" spc="245">
                <a:solidFill>
                  <a:srgbClr val="000000"/>
                </a:solidFill>
                <a:latin typeface="Times New Roman Bold"/>
                <a:ea typeface="Times New Roman Bold"/>
                <a:cs typeface="Times New Roman Bold"/>
                <a:sym typeface="Times New Roman Bold"/>
              </a:rPr>
              <a:t>CHỌN THAM SỐ VÀ HUẤN LUYỆN</a:t>
            </a:r>
          </a:p>
        </p:txBody>
      </p:sp>
      <p:sp>
        <p:nvSpPr>
          <p:cNvPr name="TextBox 5" id="5"/>
          <p:cNvSpPr txBox="true"/>
          <p:nvPr/>
        </p:nvSpPr>
        <p:spPr>
          <a:xfrm rot="0">
            <a:off x="-253173" y="1233560"/>
            <a:ext cx="9397173" cy="377825"/>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GR</a:t>
            </a:r>
            <a:r>
              <a:rPr lang="en-US" b="true" sz="2499" spc="122">
                <a:solidFill>
                  <a:srgbClr val="000000"/>
                </a:solidFill>
                <a:latin typeface="Times New Roman Bold"/>
                <a:ea typeface="Times New Roman Bold"/>
                <a:cs typeface="Times New Roman Bold"/>
                <a:sym typeface="Times New Roman Bold"/>
              </a:rPr>
              <a:t>IDSEARCHCV</a:t>
            </a:r>
          </a:p>
        </p:txBody>
      </p:sp>
      <p:sp>
        <p:nvSpPr>
          <p:cNvPr name="TextBox 6" id="6"/>
          <p:cNvSpPr txBox="true"/>
          <p:nvPr/>
        </p:nvSpPr>
        <p:spPr>
          <a:xfrm rot="0">
            <a:off x="669907" y="8414319"/>
            <a:ext cx="6334968" cy="377825"/>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Huấn luyện</a:t>
            </a:r>
          </a:p>
        </p:txBody>
      </p:sp>
      <p:sp>
        <p:nvSpPr>
          <p:cNvPr name="TextBox 7" id="7"/>
          <p:cNvSpPr txBox="true"/>
          <p:nvPr/>
        </p:nvSpPr>
        <p:spPr>
          <a:xfrm rot="0">
            <a:off x="1988704" y="2617429"/>
            <a:ext cx="3843814" cy="377825"/>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K</a:t>
            </a:r>
            <a:r>
              <a:rPr lang="en-US" b="true" sz="2499" spc="122">
                <a:solidFill>
                  <a:srgbClr val="000000"/>
                </a:solidFill>
                <a:latin typeface="Times New Roman Bold"/>
                <a:ea typeface="Times New Roman Bold"/>
                <a:cs typeface="Times New Roman Bold"/>
                <a:sym typeface="Times New Roman Bold"/>
              </a:rPr>
              <a:t>hai báo phạm vi tham số</a:t>
            </a:r>
          </a:p>
        </p:txBody>
      </p:sp>
      <p:sp>
        <p:nvSpPr>
          <p:cNvPr name="TextBox 8" id="8"/>
          <p:cNvSpPr txBox="true"/>
          <p:nvPr/>
        </p:nvSpPr>
        <p:spPr>
          <a:xfrm rot="0">
            <a:off x="2247188" y="4978969"/>
            <a:ext cx="3265765" cy="377825"/>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Thiết lập Grid Search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345886" y="377681"/>
            <a:ext cx="968057" cy="651019"/>
          </a:xfrm>
          <a:custGeom>
            <a:avLst/>
            <a:gdLst/>
            <a:ahLst/>
            <a:cxnLst/>
            <a:rect r="r" b="b" t="t" l="l"/>
            <a:pathLst>
              <a:path h="651019" w="968057">
                <a:moveTo>
                  <a:pt x="0" y="0"/>
                </a:moveTo>
                <a:lnTo>
                  <a:pt x="968057" y="0"/>
                </a:lnTo>
                <a:lnTo>
                  <a:pt x="968057" y="651019"/>
                </a:lnTo>
                <a:lnTo>
                  <a:pt x="0" y="651019"/>
                </a:lnTo>
                <a:lnTo>
                  <a:pt x="0" y="0"/>
                </a:lnTo>
                <a:close/>
              </a:path>
            </a:pathLst>
          </a:custGeom>
          <a:blipFill>
            <a:blip r:embed="rId2"/>
            <a:stretch>
              <a:fillRect l="0" t="0" r="0" b="0"/>
            </a:stretch>
          </a:blipFill>
        </p:spPr>
      </p:sp>
      <p:sp>
        <p:nvSpPr>
          <p:cNvPr name="Freeform 3" id="3"/>
          <p:cNvSpPr/>
          <p:nvPr/>
        </p:nvSpPr>
        <p:spPr>
          <a:xfrm flipH="false" flipV="false" rot="0">
            <a:off x="10621163" y="2036493"/>
            <a:ext cx="6214014" cy="6214014"/>
          </a:xfrm>
          <a:custGeom>
            <a:avLst/>
            <a:gdLst/>
            <a:ahLst/>
            <a:cxnLst/>
            <a:rect r="r" b="b" t="t" l="l"/>
            <a:pathLst>
              <a:path h="6214014" w="6214014">
                <a:moveTo>
                  <a:pt x="0" y="0"/>
                </a:moveTo>
                <a:lnTo>
                  <a:pt x="6214014" y="0"/>
                </a:lnTo>
                <a:lnTo>
                  <a:pt x="6214014" y="6214014"/>
                </a:lnTo>
                <a:lnTo>
                  <a:pt x="0" y="6214014"/>
                </a:lnTo>
                <a:lnTo>
                  <a:pt x="0" y="0"/>
                </a:lnTo>
                <a:close/>
              </a:path>
            </a:pathLst>
          </a:custGeom>
          <a:blipFill>
            <a:blip r:embed="rId3">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07674" y="1630363"/>
            <a:ext cx="7740518" cy="6334125"/>
          </a:xfrm>
          <a:prstGeom prst="rect">
            <a:avLst/>
          </a:prstGeom>
        </p:spPr>
        <p:txBody>
          <a:bodyPr anchor="t" rtlCol="false" tIns="0" lIns="0" bIns="0" rIns="0">
            <a:spAutoFit/>
          </a:bodyPr>
          <a:lstStyle/>
          <a:p>
            <a:pPr algn="l">
              <a:lnSpc>
                <a:spcPts val="5599"/>
              </a:lnSpc>
              <a:spcBef>
                <a:spcPct val="0"/>
              </a:spcBef>
            </a:pPr>
            <a:r>
              <a:rPr lang="en-US" b="true" sz="3999">
                <a:solidFill>
                  <a:srgbClr val="000000"/>
                </a:solidFill>
                <a:latin typeface="Times New Roman Bold"/>
                <a:ea typeface="Times New Roman Bold"/>
                <a:cs typeface="Times New Roman Bold"/>
                <a:sym typeface="Times New Roman Bold"/>
              </a:rPr>
              <a:t>Giới thiệu bài toán:</a:t>
            </a:r>
          </a:p>
          <a:p>
            <a:pPr algn="l">
              <a:lnSpc>
                <a:spcPts val="4900"/>
              </a:lnSpc>
              <a:spcBef>
                <a:spcPct val="0"/>
              </a:spcBef>
            </a:pPr>
            <a:r>
              <a:rPr lang="en-US" sz="3500">
                <a:solidFill>
                  <a:srgbClr val="000000"/>
                </a:solidFill>
                <a:latin typeface="Times New Roman"/>
                <a:ea typeface="Times New Roman"/>
                <a:cs typeface="Times New Roman"/>
                <a:sym typeface="Times New Roman"/>
              </a:rPr>
              <a:t>- Bộ dữ liệu này được tạo tổng hợp để mô phỏng dữ liệu thời tiết cho các tác vụ phân loại. Nó bao gồm nhiều đặc điểm liên quan đến thời tiết và phân loại thời tiết thành bốn loại: Mưa, Nắng, Mây và Tuyết. Bộ dữ liệu này được thiết kế để thực hành các thuật toán phân loại, tiền xử lý dữ liệu và các phương pháp phát hiện ngoại lệ. </a:t>
            </a:r>
          </a:p>
        </p:txBody>
      </p:sp>
      <p:sp>
        <p:nvSpPr>
          <p:cNvPr name="TextBox 5" id="5"/>
          <p:cNvSpPr txBox="true"/>
          <p:nvPr/>
        </p:nvSpPr>
        <p:spPr>
          <a:xfrm rot="0">
            <a:off x="1465690" y="131691"/>
            <a:ext cx="7239834" cy="1028700"/>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Montaser Arabic Bold"/>
                <a:ea typeface="Montaser Arabic Bold"/>
                <a:cs typeface="Montaser Arabic Bold"/>
                <a:sym typeface="Montaser Arabic Bold"/>
              </a:rPr>
              <a:t>Giới thiệu bài toán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277372"/>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73651" y="1028700"/>
            <a:ext cx="9068430" cy="8229600"/>
          </a:xfrm>
          <a:custGeom>
            <a:avLst/>
            <a:gdLst/>
            <a:ahLst/>
            <a:cxnLst/>
            <a:rect r="r" b="b" t="t" l="l"/>
            <a:pathLst>
              <a:path h="8229600" w="9068430">
                <a:moveTo>
                  <a:pt x="0" y="0"/>
                </a:moveTo>
                <a:lnTo>
                  <a:pt x="9068429" y="0"/>
                </a:lnTo>
                <a:lnTo>
                  <a:pt x="9068429" y="8229600"/>
                </a:lnTo>
                <a:lnTo>
                  <a:pt x="0" y="8229600"/>
                </a:lnTo>
                <a:lnTo>
                  <a:pt x="0" y="0"/>
                </a:lnTo>
                <a:close/>
              </a:path>
            </a:pathLst>
          </a:custGeom>
          <a:blipFill>
            <a:blip r:embed="rId4"/>
            <a:stretch>
              <a:fillRect l="0" t="0" r="0" b="0"/>
            </a:stretch>
          </a:blipFill>
        </p:spPr>
      </p:sp>
      <p:sp>
        <p:nvSpPr>
          <p:cNvPr name="TextBox 4" id="4"/>
          <p:cNvSpPr txBox="true"/>
          <p:nvPr/>
        </p:nvSpPr>
        <p:spPr>
          <a:xfrm rot="0">
            <a:off x="1339813" y="468385"/>
            <a:ext cx="11726976" cy="765175"/>
          </a:xfrm>
          <a:prstGeom prst="rect">
            <a:avLst/>
          </a:prstGeom>
        </p:spPr>
        <p:txBody>
          <a:bodyPr anchor="t" rtlCol="false" tIns="0" lIns="0" bIns="0" rIns="0">
            <a:spAutoFit/>
          </a:bodyPr>
          <a:lstStyle/>
          <a:p>
            <a:pPr algn="just">
              <a:lnSpc>
                <a:spcPts val="5000"/>
              </a:lnSpc>
              <a:spcBef>
                <a:spcPct val="0"/>
              </a:spcBef>
            </a:pPr>
            <a:r>
              <a:rPr lang="en-US" b="true" sz="5000" spc="245">
                <a:solidFill>
                  <a:srgbClr val="000000"/>
                </a:solidFill>
                <a:latin typeface="Times New Roman Bold"/>
                <a:ea typeface="Times New Roman Bold"/>
                <a:cs typeface="Times New Roman Bold"/>
                <a:sym typeface="Times New Roman Bold"/>
              </a:rPr>
              <a:t>CHỌN THAM SỐ VÀ HUẤN LUYỆN</a:t>
            </a:r>
          </a:p>
        </p:txBody>
      </p:sp>
      <p:sp>
        <p:nvSpPr>
          <p:cNvPr name="TextBox 5" id="5"/>
          <p:cNvSpPr txBox="true"/>
          <p:nvPr/>
        </p:nvSpPr>
        <p:spPr>
          <a:xfrm rot="0">
            <a:off x="-253173" y="1233560"/>
            <a:ext cx="9397173" cy="692150"/>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GR</a:t>
            </a:r>
            <a:r>
              <a:rPr lang="en-US" b="true" sz="2499" spc="122">
                <a:solidFill>
                  <a:srgbClr val="000000"/>
                </a:solidFill>
                <a:latin typeface="Times New Roman Bold"/>
                <a:ea typeface="Times New Roman Bold"/>
                <a:cs typeface="Times New Roman Bold"/>
                <a:sym typeface="Times New Roman Bold"/>
              </a:rPr>
              <a:t>IDSEARCHCV</a:t>
            </a:r>
          </a:p>
          <a:p>
            <a:pPr algn="ctr">
              <a:lnSpc>
                <a:spcPts val="2499"/>
              </a:lnSpc>
              <a:spcBef>
                <a:spcPct val="0"/>
              </a:spcBef>
            </a:pPr>
          </a:p>
        </p:txBody>
      </p:sp>
      <p:sp>
        <p:nvSpPr>
          <p:cNvPr name="TextBox 6" id="6"/>
          <p:cNvSpPr txBox="true"/>
          <p:nvPr/>
        </p:nvSpPr>
        <p:spPr>
          <a:xfrm rot="0">
            <a:off x="1710264" y="7208837"/>
            <a:ext cx="5470300" cy="692150"/>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Thực hiện dự đoán trên tập test và in ra độ chính xác</a:t>
            </a:r>
          </a:p>
        </p:txBody>
      </p:sp>
      <p:sp>
        <p:nvSpPr>
          <p:cNvPr name="TextBox 7" id="7"/>
          <p:cNvSpPr txBox="true"/>
          <p:nvPr/>
        </p:nvSpPr>
        <p:spPr>
          <a:xfrm rot="0">
            <a:off x="3144120" y="2701167"/>
            <a:ext cx="2602587" cy="377825"/>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Tham số tốt nhất</a:t>
            </a:r>
          </a:p>
        </p:txBody>
      </p:sp>
      <p:sp>
        <p:nvSpPr>
          <p:cNvPr name="TextBox 8" id="8"/>
          <p:cNvSpPr txBox="true"/>
          <p:nvPr/>
        </p:nvSpPr>
        <p:spPr>
          <a:xfrm rot="0">
            <a:off x="2703351" y="4954588"/>
            <a:ext cx="3484126" cy="377825"/>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Đ</a:t>
            </a:r>
            <a:r>
              <a:rPr lang="en-US" b="true" sz="2499" spc="122">
                <a:solidFill>
                  <a:srgbClr val="000000"/>
                </a:solidFill>
                <a:latin typeface="Times New Roman Bold"/>
                <a:ea typeface="Times New Roman Bold"/>
                <a:cs typeface="Times New Roman Bold"/>
                <a:sym typeface="Times New Roman Bold"/>
              </a:rPr>
              <a:t>iểm đánh giá tốt nhất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277372"/>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233058"/>
            <a:ext cx="7730689" cy="4077938"/>
          </a:xfrm>
          <a:custGeom>
            <a:avLst/>
            <a:gdLst/>
            <a:ahLst/>
            <a:cxnLst/>
            <a:rect r="r" b="b" t="t" l="l"/>
            <a:pathLst>
              <a:path h="4077938" w="7730689">
                <a:moveTo>
                  <a:pt x="0" y="0"/>
                </a:moveTo>
                <a:lnTo>
                  <a:pt x="7730689" y="0"/>
                </a:lnTo>
                <a:lnTo>
                  <a:pt x="7730689" y="4077938"/>
                </a:lnTo>
                <a:lnTo>
                  <a:pt x="0" y="4077938"/>
                </a:lnTo>
                <a:lnTo>
                  <a:pt x="0" y="0"/>
                </a:lnTo>
                <a:close/>
              </a:path>
            </a:pathLst>
          </a:custGeom>
          <a:blipFill>
            <a:blip r:embed="rId4"/>
            <a:stretch>
              <a:fillRect l="0" t="0" r="0" b="0"/>
            </a:stretch>
          </a:blipFill>
        </p:spPr>
      </p:sp>
      <p:sp>
        <p:nvSpPr>
          <p:cNvPr name="Freeform 4" id="4"/>
          <p:cNvSpPr/>
          <p:nvPr/>
        </p:nvSpPr>
        <p:spPr>
          <a:xfrm flipH="false" flipV="false" rot="0">
            <a:off x="8901506" y="2233058"/>
            <a:ext cx="8115300" cy="4077938"/>
          </a:xfrm>
          <a:custGeom>
            <a:avLst/>
            <a:gdLst/>
            <a:ahLst/>
            <a:cxnLst/>
            <a:rect r="r" b="b" t="t" l="l"/>
            <a:pathLst>
              <a:path h="4077938" w="8115300">
                <a:moveTo>
                  <a:pt x="0" y="0"/>
                </a:moveTo>
                <a:lnTo>
                  <a:pt x="8115300" y="0"/>
                </a:lnTo>
                <a:lnTo>
                  <a:pt x="8115300" y="4077938"/>
                </a:lnTo>
                <a:lnTo>
                  <a:pt x="0" y="4077938"/>
                </a:lnTo>
                <a:lnTo>
                  <a:pt x="0" y="0"/>
                </a:lnTo>
                <a:close/>
              </a:path>
            </a:pathLst>
          </a:custGeom>
          <a:blipFill>
            <a:blip r:embed="rId5"/>
            <a:stretch>
              <a:fillRect l="0" t="0" r="0" b="0"/>
            </a:stretch>
          </a:blipFill>
        </p:spPr>
      </p:sp>
      <p:sp>
        <p:nvSpPr>
          <p:cNvPr name="TextBox 5" id="5"/>
          <p:cNvSpPr txBox="true"/>
          <p:nvPr/>
        </p:nvSpPr>
        <p:spPr>
          <a:xfrm rot="0">
            <a:off x="1339813" y="468385"/>
            <a:ext cx="11726976" cy="765175"/>
          </a:xfrm>
          <a:prstGeom prst="rect">
            <a:avLst/>
          </a:prstGeom>
        </p:spPr>
        <p:txBody>
          <a:bodyPr anchor="t" rtlCol="false" tIns="0" lIns="0" bIns="0" rIns="0">
            <a:spAutoFit/>
          </a:bodyPr>
          <a:lstStyle/>
          <a:p>
            <a:pPr algn="just">
              <a:lnSpc>
                <a:spcPts val="5000"/>
              </a:lnSpc>
              <a:spcBef>
                <a:spcPct val="0"/>
              </a:spcBef>
            </a:pPr>
            <a:r>
              <a:rPr lang="en-US" b="true" sz="5000" spc="245">
                <a:solidFill>
                  <a:srgbClr val="000000"/>
                </a:solidFill>
                <a:latin typeface="Times New Roman Bold"/>
                <a:ea typeface="Times New Roman Bold"/>
                <a:cs typeface="Times New Roman Bold"/>
                <a:sym typeface="Times New Roman Bold"/>
              </a:rPr>
              <a:t>CHỌN THAM SỐ VÀ HUẤN LUYỆN</a:t>
            </a:r>
          </a:p>
        </p:txBody>
      </p:sp>
      <p:sp>
        <p:nvSpPr>
          <p:cNvPr name="TextBox 6" id="6"/>
          <p:cNvSpPr txBox="true"/>
          <p:nvPr/>
        </p:nvSpPr>
        <p:spPr>
          <a:xfrm rot="0">
            <a:off x="1271194" y="7513377"/>
            <a:ext cx="15745613" cy="1320800"/>
          </a:xfrm>
          <a:prstGeom prst="rect">
            <a:avLst/>
          </a:prstGeom>
        </p:spPr>
        <p:txBody>
          <a:bodyPr anchor="t" rtlCol="false" tIns="0" lIns="0" bIns="0" rIns="0">
            <a:spAutoFit/>
          </a:bodyPr>
          <a:lstStyle/>
          <a:p>
            <a:pPr algn="just">
              <a:lnSpc>
                <a:spcPts val="2499"/>
              </a:lnSpc>
            </a:pPr>
            <a:r>
              <a:rPr lang="en-US" b="true" sz="2499" spc="122">
                <a:solidFill>
                  <a:srgbClr val="000000"/>
                </a:solidFill>
                <a:latin typeface="Times New Roman Bold"/>
                <a:ea typeface="Times New Roman Bold"/>
                <a:cs typeface="Times New Roman Bold"/>
                <a:sym typeface="Times New Roman Bold"/>
              </a:rPr>
              <a:t>Mặc dù best_score của GridSearchCV cao hơn RandomizedSearchCV, nhưng khi dự đoán trên tập test thì mô hình của RandomizedSearchCV có độ chính xác cao hơn</a:t>
            </a:r>
          </a:p>
          <a:p>
            <a:pPr algn="just">
              <a:lnSpc>
                <a:spcPts val="2499"/>
              </a:lnSpc>
            </a:pPr>
          </a:p>
          <a:p>
            <a:pPr algn="just">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-&gt; L</a:t>
            </a:r>
            <a:r>
              <a:rPr lang="en-US" b="true" sz="2499" spc="122">
                <a:solidFill>
                  <a:srgbClr val="000000"/>
                </a:solidFill>
                <a:latin typeface="Times New Roman Bold"/>
                <a:ea typeface="Times New Roman Bold"/>
                <a:cs typeface="Times New Roman Bold"/>
                <a:sym typeface="Times New Roman Bold"/>
              </a:rPr>
              <a:t>ựa chọn mô hình của RandomizedSearchCV</a:t>
            </a:r>
          </a:p>
        </p:txBody>
      </p:sp>
      <p:sp>
        <p:nvSpPr>
          <p:cNvPr name="TextBox 7" id="7"/>
          <p:cNvSpPr txBox="true"/>
          <p:nvPr/>
        </p:nvSpPr>
        <p:spPr>
          <a:xfrm rot="0">
            <a:off x="2802394" y="1544396"/>
            <a:ext cx="4400907" cy="377825"/>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RANDOMIZEDSEARCHCV</a:t>
            </a:r>
          </a:p>
        </p:txBody>
      </p:sp>
      <p:sp>
        <p:nvSpPr>
          <p:cNvPr name="TextBox 8" id="8"/>
          <p:cNvSpPr txBox="true"/>
          <p:nvPr/>
        </p:nvSpPr>
        <p:spPr>
          <a:xfrm rot="0">
            <a:off x="11549635" y="1544396"/>
            <a:ext cx="2819043" cy="377825"/>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GRIDSEARCHCV</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277372"/>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5761" y="3113331"/>
            <a:ext cx="9506403" cy="4864779"/>
          </a:xfrm>
          <a:custGeom>
            <a:avLst/>
            <a:gdLst/>
            <a:ahLst/>
            <a:cxnLst/>
            <a:rect r="r" b="b" t="t" l="l"/>
            <a:pathLst>
              <a:path h="4864779" w="9506403">
                <a:moveTo>
                  <a:pt x="0" y="0"/>
                </a:moveTo>
                <a:lnTo>
                  <a:pt x="9506403" y="0"/>
                </a:lnTo>
                <a:lnTo>
                  <a:pt x="9506403" y="4864780"/>
                </a:lnTo>
                <a:lnTo>
                  <a:pt x="0" y="4864780"/>
                </a:lnTo>
                <a:lnTo>
                  <a:pt x="0" y="0"/>
                </a:lnTo>
                <a:close/>
              </a:path>
            </a:pathLst>
          </a:custGeom>
          <a:blipFill>
            <a:blip r:embed="rId4"/>
            <a:stretch>
              <a:fillRect l="0" t="0" r="0" b="0"/>
            </a:stretch>
          </a:blipFill>
        </p:spPr>
      </p:sp>
      <p:sp>
        <p:nvSpPr>
          <p:cNvPr name="Freeform 4" id="4"/>
          <p:cNvSpPr/>
          <p:nvPr/>
        </p:nvSpPr>
        <p:spPr>
          <a:xfrm flipH="false" flipV="false" rot="0">
            <a:off x="10132164" y="2799678"/>
            <a:ext cx="7127136" cy="5492087"/>
          </a:xfrm>
          <a:custGeom>
            <a:avLst/>
            <a:gdLst/>
            <a:ahLst/>
            <a:cxnLst/>
            <a:rect r="r" b="b" t="t" l="l"/>
            <a:pathLst>
              <a:path h="5492087" w="7127136">
                <a:moveTo>
                  <a:pt x="0" y="0"/>
                </a:moveTo>
                <a:lnTo>
                  <a:pt x="7127136" y="0"/>
                </a:lnTo>
                <a:lnTo>
                  <a:pt x="7127136" y="5492087"/>
                </a:lnTo>
                <a:lnTo>
                  <a:pt x="0" y="5492087"/>
                </a:lnTo>
                <a:lnTo>
                  <a:pt x="0" y="0"/>
                </a:lnTo>
                <a:close/>
              </a:path>
            </a:pathLst>
          </a:custGeom>
          <a:blipFill>
            <a:blip r:embed="rId5"/>
            <a:stretch>
              <a:fillRect l="0" t="0" r="0" b="0"/>
            </a:stretch>
          </a:blipFill>
        </p:spPr>
      </p:sp>
      <p:sp>
        <p:nvSpPr>
          <p:cNvPr name="TextBox 5" id="5"/>
          <p:cNvSpPr txBox="true"/>
          <p:nvPr/>
        </p:nvSpPr>
        <p:spPr>
          <a:xfrm rot="0">
            <a:off x="1396963" y="440322"/>
            <a:ext cx="8421767" cy="765175"/>
          </a:xfrm>
          <a:prstGeom prst="rect">
            <a:avLst/>
          </a:prstGeom>
        </p:spPr>
        <p:txBody>
          <a:bodyPr anchor="t" rtlCol="false" tIns="0" lIns="0" bIns="0" rIns="0">
            <a:spAutoFit/>
          </a:bodyPr>
          <a:lstStyle/>
          <a:p>
            <a:pPr algn="ctr">
              <a:lnSpc>
                <a:spcPts val="5000"/>
              </a:lnSpc>
              <a:spcBef>
                <a:spcPct val="0"/>
              </a:spcBef>
            </a:pPr>
            <a:r>
              <a:rPr lang="en-US" b="true" sz="5000" spc="245">
                <a:solidFill>
                  <a:srgbClr val="000000"/>
                </a:solidFill>
                <a:latin typeface="Times New Roman Bold"/>
                <a:ea typeface="Times New Roman Bold"/>
                <a:cs typeface="Times New Roman Bold"/>
                <a:sym typeface="Times New Roman Bold"/>
              </a:rPr>
              <a:t>ĐÁNH GIÁ VÀ NHẬN XÉT</a:t>
            </a:r>
          </a:p>
        </p:txBody>
      </p:sp>
      <p:sp>
        <p:nvSpPr>
          <p:cNvPr name="TextBox 6" id="6"/>
          <p:cNvSpPr txBox="true"/>
          <p:nvPr/>
        </p:nvSpPr>
        <p:spPr>
          <a:xfrm rot="0">
            <a:off x="1815395" y="2278307"/>
            <a:ext cx="7127136" cy="377825"/>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CLASSIFICATION REPORT</a:t>
            </a:r>
          </a:p>
        </p:txBody>
      </p:sp>
      <p:sp>
        <p:nvSpPr>
          <p:cNvPr name="TextBox 7" id="7"/>
          <p:cNvSpPr txBox="true"/>
          <p:nvPr/>
        </p:nvSpPr>
        <p:spPr>
          <a:xfrm rot="0">
            <a:off x="-4810727" y="1657764"/>
            <a:ext cx="13759403" cy="536575"/>
          </a:xfrm>
          <a:prstGeom prst="rect">
            <a:avLst/>
          </a:prstGeom>
        </p:spPr>
        <p:txBody>
          <a:bodyPr anchor="t" rtlCol="false" tIns="0" lIns="0" bIns="0" rIns="0">
            <a:spAutoFit/>
          </a:bodyPr>
          <a:lstStyle/>
          <a:p>
            <a:pPr algn="ctr">
              <a:lnSpc>
                <a:spcPts val="3500"/>
              </a:lnSpc>
              <a:spcBef>
                <a:spcPct val="0"/>
              </a:spcBef>
            </a:pPr>
            <a:r>
              <a:rPr lang="en-US" b="true" sz="3500" spc="171">
                <a:solidFill>
                  <a:srgbClr val="000000"/>
                </a:solidFill>
                <a:latin typeface="Times New Roman Bold"/>
                <a:ea typeface="Times New Roman Bold"/>
                <a:cs typeface="Times New Roman Bold"/>
                <a:sym typeface="Times New Roman Bold"/>
              </a:rPr>
              <a:t>ĐÁNH GIÁ</a:t>
            </a:r>
          </a:p>
        </p:txBody>
      </p:sp>
      <p:sp>
        <p:nvSpPr>
          <p:cNvPr name="TextBox 8" id="8"/>
          <p:cNvSpPr txBox="true"/>
          <p:nvPr/>
        </p:nvSpPr>
        <p:spPr>
          <a:xfrm rot="0">
            <a:off x="11877648" y="2278307"/>
            <a:ext cx="3636169" cy="377825"/>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CONFUSION MATRIX</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277372"/>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400" y="429772"/>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955118" y="-1163565"/>
            <a:ext cx="5987143" cy="4114800"/>
          </a:xfrm>
          <a:custGeom>
            <a:avLst/>
            <a:gdLst/>
            <a:ahLst/>
            <a:cxnLst/>
            <a:rect r="r" b="b" t="t" l="l"/>
            <a:pathLst>
              <a:path h="4114800" w="5987143">
                <a:moveTo>
                  <a:pt x="0" y="0"/>
                </a:moveTo>
                <a:lnTo>
                  <a:pt x="5987143" y="0"/>
                </a:lnTo>
                <a:lnTo>
                  <a:pt x="598714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49363" y="592722"/>
            <a:ext cx="8421767" cy="765175"/>
          </a:xfrm>
          <a:prstGeom prst="rect">
            <a:avLst/>
          </a:prstGeom>
        </p:spPr>
        <p:txBody>
          <a:bodyPr anchor="t" rtlCol="false" tIns="0" lIns="0" bIns="0" rIns="0">
            <a:spAutoFit/>
          </a:bodyPr>
          <a:lstStyle/>
          <a:p>
            <a:pPr algn="ctr">
              <a:lnSpc>
                <a:spcPts val="5000"/>
              </a:lnSpc>
              <a:spcBef>
                <a:spcPct val="0"/>
              </a:spcBef>
            </a:pPr>
            <a:r>
              <a:rPr lang="en-US" b="true" sz="5000" spc="245">
                <a:solidFill>
                  <a:srgbClr val="000000"/>
                </a:solidFill>
                <a:latin typeface="Times New Roman Bold"/>
                <a:ea typeface="Times New Roman Bold"/>
                <a:cs typeface="Times New Roman Bold"/>
                <a:sym typeface="Times New Roman Bold"/>
              </a:rPr>
              <a:t>ĐÁNH GIÁ VÀ NHẬN XÉT</a:t>
            </a:r>
          </a:p>
        </p:txBody>
      </p:sp>
      <p:sp>
        <p:nvSpPr>
          <p:cNvPr name="TextBox 6" id="6"/>
          <p:cNvSpPr txBox="true"/>
          <p:nvPr/>
        </p:nvSpPr>
        <p:spPr>
          <a:xfrm rot="0">
            <a:off x="-4658327" y="1810164"/>
            <a:ext cx="13759403" cy="536575"/>
          </a:xfrm>
          <a:prstGeom prst="rect">
            <a:avLst/>
          </a:prstGeom>
        </p:spPr>
        <p:txBody>
          <a:bodyPr anchor="t" rtlCol="false" tIns="0" lIns="0" bIns="0" rIns="0">
            <a:spAutoFit/>
          </a:bodyPr>
          <a:lstStyle/>
          <a:p>
            <a:pPr algn="ctr">
              <a:lnSpc>
                <a:spcPts val="3500"/>
              </a:lnSpc>
              <a:spcBef>
                <a:spcPct val="0"/>
              </a:spcBef>
            </a:pPr>
            <a:r>
              <a:rPr lang="en-US" b="true" sz="3500" spc="171">
                <a:solidFill>
                  <a:srgbClr val="000000"/>
                </a:solidFill>
                <a:latin typeface="Times New Roman Bold"/>
                <a:ea typeface="Times New Roman Bold"/>
                <a:cs typeface="Times New Roman Bold"/>
                <a:sym typeface="Times New Roman Bold"/>
              </a:rPr>
              <a:t>NHẬN XÉT</a:t>
            </a:r>
          </a:p>
        </p:txBody>
      </p:sp>
      <p:sp>
        <p:nvSpPr>
          <p:cNvPr name="TextBox 7" id="7"/>
          <p:cNvSpPr txBox="true"/>
          <p:nvPr/>
        </p:nvSpPr>
        <p:spPr>
          <a:xfrm rot="0">
            <a:off x="1028700" y="2803939"/>
            <a:ext cx="16230600" cy="5389395"/>
          </a:xfrm>
          <a:prstGeom prst="rect">
            <a:avLst/>
          </a:prstGeom>
        </p:spPr>
        <p:txBody>
          <a:bodyPr anchor="t" rtlCol="false" tIns="0" lIns="0" bIns="0" rIns="0">
            <a:spAutoFit/>
          </a:bodyPr>
          <a:lstStyle/>
          <a:p>
            <a:pPr algn="l" marL="537990" indent="-268995" lvl="1">
              <a:lnSpc>
                <a:spcPts val="2491"/>
              </a:lnSpc>
              <a:spcBef>
                <a:spcPct val="0"/>
              </a:spcBef>
              <a:buAutoNum type="arabicPeriod" startAt="1"/>
            </a:pPr>
            <a:r>
              <a:rPr lang="en-US" sz="2491" spc="122">
                <a:solidFill>
                  <a:srgbClr val="000000"/>
                </a:solidFill>
                <a:latin typeface="Times New Roman"/>
                <a:ea typeface="Times New Roman"/>
                <a:cs typeface="Times New Roman"/>
                <a:sym typeface="Times New Roman"/>
              </a:rPr>
              <a:t>Độ chính xác cao: Accuracy tổng thể đạt 97%, cho thấy mô hình dự đoán thời tiết rất tốt trên tập kiểm tra.</a:t>
            </a:r>
          </a:p>
          <a:p>
            <a:pPr algn="l" marL="537990" indent="-268995" lvl="1">
              <a:lnSpc>
                <a:spcPts val="2491"/>
              </a:lnSpc>
              <a:spcBef>
                <a:spcPct val="0"/>
              </a:spcBef>
              <a:buAutoNum type="arabicPeriod" startAt="1"/>
            </a:pPr>
            <a:r>
              <a:rPr lang="en-US" sz="2491" spc="122">
                <a:solidFill>
                  <a:srgbClr val="000000"/>
                </a:solidFill>
                <a:latin typeface="Times New Roman"/>
                <a:ea typeface="Times New Roman"/>
                <a:cs typeface="Times New Roman"/>
                <a:sym typeface="Times New Roman"/>
              </a:rPr>
              <a:t>Hiệu suất từng lớp:</a:t>
            </a:r>
          </a:p>
          <a:p>
            <a:pPr algn="l" marL="537990" indent="-268995" lvl="1">
              <a:lnSpc>
                <a:spcPts val="2491"/>
              </a:lnSpc>
              <a:spcBef>
                <a:spcPct val="0"/>
              </a:spcBef>
              <a:buFont typeface="Arial"/>
              <a:buChar char="•"/>
            </a:pPr>
            <a:r>
              <a:rPr lang="en-US" sz="2491" spc="122">
                <a:solidFill>
                  <a:srgbClr val="000000"/>
                </a:solidFill>
                <a:latin typeface="Times New Roman"/>
                <a:ea typeface="Times New Roman"/>
                <a:cs typeface="Times New Roman"/>
                <a:sym typeface="Times New Roman"/>
              </a:rPr>
              <a:t>Cloudy: Precision 0.95, Recall 0.98 → Mô hình hơi thiên về dự đoán “Cloudy” đúng.</a:t>
            </a:r>
          </a:p>
          <a:p>
            <a:pPr algn="l" marL="537990" indent="-268995" lvl="1">
              <a:lnSpc>
                <a:spcPts val="2491"/>
              </a:lnSpc>
              <a:spcBef>
                <a:spcPct val="0"/>
              </a:spcBef>
              <a:buFont typeface="Arial"/>
              <a:buChar char="•"/>
            </a:pPr>
            <a:r>
              <a:rPr lang="en-US" sz="2491" spc="122">
                <a:solidFill>
                  <a:srgbClr val="000000"/>
                </a:solidFill>
                <a:latin typeface="Times New Roman"/>
                <a:ea typeface="Times New Roman"/>
                <a:cs typeface="Times New Roman"/>
                <a:sym typeface="Times New Roman"/>
              </a:rPr>
              <a:t>Rainy: Precision 0.98, Recall 0.97 → Rất cân bằng giữa dự đoán và thực tế.</a:t>
            </a:r>
          </a:p>
          <a:p>
            <a:pPr algn="l" marL="537990" indent="-268995" lvl="1">
              <a:lnSpc>
                <a:spcPts val="2491"/>
              </a:lnSpc>
              <a:spcBef>
                <a:spcPct val="0"/>
              </a:spcBef>
              <a:buFont typeface="Arial"/>
              <a:buChar char="•"/>
            </a:pPr>
            <a:r>
              <a:rPr lang="en-US" sz="2491" spc="122">
                <a:solidFill>
                  <a:srgbClr val="000000"/>
                </a:solidFill>
                <a:latin typeface="Times New Roman"/>
                <a:ea typeface="Times New Roman"/>
                <a:cs typeface="Times New Roman"/>
                <a:sym typeface="Times New Roman"/>
              </a:rPr>
              <a:t>Snowy: Precision 0.99, Recall 0.98 → Dự đoán rất chính xác, gần như không nhầm lẫn.</a:t>
            </a:r>
          </a:p>
          <a:p>
            <a:pPr algn="l" marL="537990" indent="-268995" lvl="1">
              <a:lnSpc>
                <a:spcPts val="2491"/>
              </a:lnSpc>
              <a:spcBef>
                <a:spcPct val="0"/>
              </a:spcBef>
              <a:buFont typeface="Arial"/>
              <a:buChar char="•"/>
            </a:pPr>
            <a:r>
              <a:rPr lang="en-US" sz="2491" spc="122">
                <a:solidFill>
                  <a:srgbClr val="000000"/>
                </a:solidFill>
                <a:latin typeface="Times New Roman"/>
                <a:ea typeface="Times New Roman"/>
                <a:cs typeface="Times New Roman"/>
                <a:sym typeface="Times New Roman"/>
              </a:rPr>
              <a:t>Sunny: Precision 0.98, Recall 0.97 → Cũng dự đoán tốt, ít nhầm lẫn.</a:t>
            </a:r>
          </a:p>
          <a:p>
            <a:pPr algn="l">
              <a:lnSpc>
                <a:spcPts val="2491"/>
              </a:lnSpc>
              <a:spcBef>
                <a:spcPct val="0"/>
              </a:spcBef>
            </a:pPr>
            <a:r>
              <a:rPr lang="en-US" sz="2491" spc="122">
                <a:solidFill>
                  <a:srgbClr val="000000"/>
                </a:solidFill>
                <a:latin typeface="Times New Roman"/>
                <a:ea typeface="Times New Roman"/>
                <a:cs typeface="Times New Roman"/>
                <a:sym typeface="Times New Roman"/>
              </a:rPr>
              <a:t>  3.</a:t>
            </a:r>
            <a:r>
              <a:rPr lang="en-US" sz="2491" spc="122">
                <a:solidFill>
                  <a:srgbClr val="000000"/>
                </a:solidFill>
                <a:latin typeface="Times New Roman"/>
                <a:ea typeface="Times New Roman"/>
                <a:cs typeface="Times New Roman"/>
                <a:sym typeface="Times New Roman"/>
              </a:rPr>
              <a:t>Confusion Matrix:</a:t>
            </a:r>
          </a:p>
          <a:p>
            <a:pPr algn="l" marL="537990" indent="-268995" lvl="1">
              <a:lnSpc>
                <a:spcPts val="2491"/>
              </a:lnSpc>
              <a:spcBef>
                <a:spcPct val="0"/>
              </a:spcBef>
              <a:buFont typeface="Arial"/>
              <a:buChar char="•"/>
            </a:pPr>
            <a:r>
              <a:rPr lang="en-US" sz="2491" spc="122">
                <a:solidFill>
                  <a:srgbClr val="000000"/>
                </a:solidFill>
                <a:latin typeface="Times New Roman"/>
                <a:ea typeface="Times New Roman"/>
                <a:cs typeface="Times New Roman"/>
                <a:sym typeface="Times New Roman"/>
              </a:rPr>
              <a:t>Số lượng nhầm lẫn là rất nhỏ. Ví dụ:</a:t>
            </a:r>
          </a:p>
          <a:p>
            <a:pPr algn="l" marL="1075979" indent="-358660" lvl="2">
              <a:lnSpc>
                <a:spcPts val="2491"/>
              </a:lnSpc>
              <a:spcBef>
                <a:spcPct val="0"/>
              </a:spcBef>
              <a:buFont typeface="Arial"/>
              <a:buChar char="⚬"/>
            </a:pPr>
            <a:r>
              <a:rPr lang="en-US" sz="2491" spc="122">
                <a:solidFill>
                  <a:srgbClr val="000000"/>
                </a:solidFill>
                <a:latin typeface="Times New Roman"/>
                <a:ea typeface="Times New Roman"/>
                <a:cs typeface="Times New Roman"/>
                <a:sym typeface="Times New Roman"/>
              </a:rPr>
              <a:t>Cloudy bị nhầm thành Rainy: 8 lần.\</a:t>
            </a:r>
          </a:p>
          <a:p>
            <a:pPr algn="l" marL="1075979" indent="-358660" lvl="2">
              <a:lnSpc>
                <a:spcPts val="2491"/>
              </a:lnSpc>
              <a:spcBef>
                <a:spcPct val="0"/>
              </a:spcBef>
              <a:buFont typeface="Arial"/>
              <a:buChar char="⚬"/>
            </a:pPr>
            <a:r>
              <a:rPr lang="en-US" sz="2491" spc="122">
                <a:solidFill>
                  <a:srgbClr val="000000"/>
                </a:solidFill>
                <a:latin typeface="Times New Roman"/>
                <a:ea typeface="Times New Roman"/>
                <a:cs typeface="Times New Roman"/>
                <a:sym typeface="Times New Roman"/>
              </a:rPr>
              <a:t>Sunny bị nhầm thành Cloudy: 13 lần.</a:t>
            </a:r>
          </a:p>
          <a:p>
            <a:pPr algn="l" marL="537990" indent="-268995" lvl="1">
              <a:lnSpc>
                <a:spcPts val="2491"/>
              </a:lnSpc>
              <a:spcBef>
                <a:spcPct val="0"/>
              </a:spcBef>
              <a:buFont typeface="Arial"/>
              <a:buChar char="•"/>
            </a:pPr>
            <a:r>
              <a:rPr lang="en-US" sz="2491" spc="122">
                <a:solidFill>
                  <a:srgbClr val="000000"/>
                </a:solidFill>
                <a:latin typeface="Times New Roman"/>
                <a:ea typeface="Times New Roman"/>
                <a:cs typeface="Times New Roman"/>
                <a:sym typeface="Times New Roman"/>
              </a:rPr>
              <a:t>Điều này cho thấy mô hình học được các đặc trưng riêng biệt của từng loại thời tiết rất tốt.</a:t>
            </a:r>
          </a:p>
          <a:p>
            <a:pPr algn="l">
              <a:lnSpc>
                <a:spcPts val="2491"/>
              </a:lnSpc>
              <a:spcBef>
                <a:spcPct val="0"/>
              </a:spcBef>
            </a:pPr>
            <a:r>
              <a:rPr lang="en-US" sz="2491" spc="122">
                <a:solidFill>
                  <a:srgbClr val="000000"/>
                </a:solidFill>
                <a:latin typeface="Times New Roman"/>
                <a:ea typeface="Times New Roman"/>
                <a:cs typeface="Times New Roman"/>
                <a:sym typeface="Times New Roman"/>
              </a:rPr>
              <a:t>  </a:t>
            </a:r>
            <a:r>
              <a:rPr lang="en-US" sz="2491" spc="122">
                <a:solidFill>
                  <a:srgbClr val="000000"/>
                </a:solidFill>
                <a:latin typeface="Times New Roman"/>
                <a:ea typeface="Times New Roman"/>
                <a:cs typeface="Times New Roman"/>
                <a:sym typeface="Times New Roman"/>
              </a:rPr>
              <a:t>4.Kết luận tổng quan:</a:t>
            </a:r>
          </a:p>
          <a:p>
            <a:pPr algn="l" marL="537990" indent="-268995" lvl="1">
              <a:lnSpc>
                <a:spcPts val="2491"/>
              </a:lnSpc>
              <a:spcBef>
                <a:spcPct val="0"/>
              </a:spcBef>
              <a:buFont typeface="Arial"/>
              <a:buChar char="•"/>
            </a:pPr>
            <a:r>
              <a:rPr lang="en-US" sz="2491" spc="122">
                <a:solidFill>
                  <a:srgbClr val="000000"/>
                </a:solidFill>
                <a:latin typeface="Times New Roman"/>
                <a:ea typeface="Times New Roman"/>
                <a:cs typeface="Times New Roman"/>
                <a:sym typeface="Times New Roman"/>
              </a:rPr>
              <a:t>Mô hình LightGBMClassifier phù hợp với bài toán phân loại thời tiết.</a:t>
            </a:r>
          </a:p>
          <a:p>
            <a:pPr algn="l" marL="537990" indent="-268995" lvl="1">
              <a:lnSpc>
                <a:spcPts val="2491"/>
              </a:lnSpc>
              <a:spcBef>
                <a:spcPct val="0"/>
              </a:spcBef>
              <a:buFont typeface="Arial"/>
              <a:buChar char="•"/>
            </a:pPr>
            <a:r>
              <a:rPr lang="en-US" sz="2491" spc="122">
                <a:solidFill>
                  <a:srgbClr val="000000"/>
                </a:solidFill>
                <a:latin typeface="Times New Roman"/>
                <a:ea typeface="Times New Roman"/>
                <a:cs typeface="Times New Roman"/>
                <a:sym typeface="Times New Roman"/>
              </a:rPr>
              <a:t>Tỷ lệ nhầm lẫn thấp và f1-score cao (0.96–0.99) cho thấy mô hình ổn định và đáng tin cậy cho các dự đoán mới.</a:t>
            </a:r>
          </a:p>
          <a:p>
            <a:pPr algn="l">
              <a:lnSpc>
                <a:spcPts val="2491"/>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TextBox 2" id="2"/>
          <p:cNvSpPr txBox="true"/>
          <p:nvPr/>
        </p:nvSpPr>
        <p:spPr>
          <a:xfrm rot="0">
            <a:off x="1028700" y="1860550"/>
            <a:ext cx="10131333" cy="6613525"/>
          </a:xfrm>
          <a:prstGeom prst="rect">
            <a:avLst/>
          </a:prstGeom>
        </p:spPr>
        <p:txBody>
          <a:bodyPr anchor="t" rtlCol="false" tIns="0" lIns="0" bIns="0" rIns="0">
            <a:spAutoFit/>
          </a:bodyPr>
          <a:lstStyle/>
          <a:p>
            <a:pPr algn="just">
              <a:lnSpc>
                <a:spcPts val="3500"/>
              </a:lnSpc>
              <a:spcBef>
                <a:spcPct val="0"/>
              </a:spcBef>
            </a:pPr>
            <a:r>
              <a:rPr lang="en-US" sz="3500" spc="171" strike="noStrike" u="none">
                <a:solidFill>
                  <a:srgbClr val="000000"/>
                </a:solidFill>
                <a:latin typeface="Asap"/>
                <a:ea typeface="Asap"/>
                <a:cs typeface="Asap"/>
                <a:sym typeface="Asap"/>
              </a:rPr>
              <a:t>Là một thuật toán hoạt động bằng cách tìm k điểm dữ liệu gần nhất (láng giềng) với một điểm dữ liệu mới, sau đó sử dụng các láng giềng này để đưa ra dự đoán. </a:t>
            </a:r>
          </a:p>
          <a:p>
            <a:pPr algn="just">
              <a:lnSpc>
                <a:spcPts val="3500"/>
              </a:lnSpc>
              <a:spcBef>
                <a:spcPct val="0"/>
              </a:spcBef>
            </a:pPr>
            <a:r>
              <a:rPr lang="en-US" b="true" sz="3500" spc="171" strike="noStrike" u="none">
                <a:solidFill>
                  <a:srgbClr val="000000"/>
                </a:solidFill>
                <a:latin typeface="Asap Bold"/>
                <a:ea typeface="Asap Bold"/>
                <a:cs typeface="Asap Bold"/>
                <a:sym typeface="Asap Bold"/>
              </a:rPr>
              <a:t>Nguyên lý hoạt động:</a:t>
            </a:r>
          </a:p>
          <a:p>
            <a:pPr algn="just" marL="755651" indent="-377825" lvl="1">
              <a:lnSpc>
                <a:spcPts val="3500"/>
              </a:lnSpc>
              <a:spcBef>
                <a:spcPct val="0"/>
              </a:spcBef>
              <a:buFont typeface="Arial"/>
              <a:buChar char="•"/>
            </a:pPr>
            <a:r>
              <a:rPr lang="en-US" sz="3500" spc="171" strike="noStrike" u="none">
                <a:solidFill>
                  <a:srgbClr val="000000"/>
                </a:solidFill>
                <a:latin typeface="Asap"/>
                <a:ea typeface="Asap"/>
                <a:cs typeface="Asap"/>
                <a:sym typeface="Asap"/>
              </a:rPr>
              <a:t>Chọn số lượng láng giềng (K) mà bạn muốn xem xét. Giá trị K có thể được điều chỉnh để tối ưu hóa hiệu suất của thuật toán. </a:t>
            </a:r>
          </a:p>
          <a:p>
            <a:pPr algn="just" marL="755651" indent="-377825" lvl="1">
              <a:lnSpc>
                <a:spcPts val="3500"/>
              </a:lnSpc>
              <a:spcBef>
                <a:spcPct val="0"/>
              </a:spcBef>
              <a:buFont typeface="Arial"/>
              <a:buChar char="•"/>
            </a:pPr>
            <a:r>
              <a:rPr lang="en-US" sz="3500" spc="171" strike="noStrike" u="none">
                <a:solidFill>
                  <a:srgbClr val="000000"/>
                </a:solidFill>
                <a:latin typeface="Asap"/>
                <a:ea typeface="Asap"/>
                <a:cs typeface="Asap"/>
                <a:sym typeface="Asap"/>
              </a:rPr>
              <a:t>Tính khoảng cách giữa điểm dữ liệu mới cần phân loại và tất cả các điểm dữ liệu khác trong tập huấn luyện</a:t>
            </a:r>
          </a:p>
          <a:p>
            <a:pPr algn="just" marL="755651" indent="-377825" lvl="1">
              <a:lnSpc>
                <a:spcPts val="3500"/>
              </a:lnSpc>
              <a:spcBef>
                <a:spcPct val="0"/>
              </a:spcBef>
              <a:buFont typeface="Arial"/>
              <a:buChar char="•"/>
            </a:pPr>
            <a:r>
              <a:rPr lang="en-US" sz="3500" spc="171" strike="noStrike" u="none">
                <a:solidFill>
                  <a:srgbClr val="000000"/>
                </a:solidFill>
                <a:latin typeface="Asap"/>
                <a:ea typeface="Asap"/>
                <a:cs typeface="Asap"/>
                <a:sym typeface="Asap"/>
              </a:rPr>
              <a:t>Sắp xếp các điểm dữ liệu theo khoảng cách tăng dần và chọn ra K điểm gần nhất. </a:t>
            </a:r>
          </a:p>
          <a:p>
            <a:pPr algn="just" marL="755651" indent="-377825" lvl="1">
              <a:lnSpc>
                <a:spcPts val="3500"/>
              </a:lnSpc>
              <a:spcBef>
                <a:spcPct val="0"/>
              </a:spcBef>
              <a:buFont typeface="Arial"/>
              <a:buChar char="•"/>
            </a:pPr>
            <a:r>
              <a:rPr lang="en-US" sz="3500" spc="171" strike="noStrike" u="none">
                <a:solidFill>
                  <a:srgbClr val="000000"/>
                </a:solidFill>
                <a:latin typeface="Asap"/>
                <a:ea typeface="Asap"/>
                <a:cs typeface="Asap"/>
                <a:sym typeface="Asap"/>
              </a:rPr>
              <a:t>Gán nhãn cho điểm dữ liệu mới dựa trên đa số phiếu bầu của K láng giềng gần nhất</a:t>
            </a:r>
          </a:p>
        </p:txBody>
      </p:sp>
      <p:sp>
        <p:nvSpPr>
          <p:cNvPr name="Freeform 3" id="3"/>
          <p:cNvSpPr/>
          <p:nvPr/>
        </p:nvSpPr>
        <p:spPr>
          <a:xfrm flipH="false" flipV="false" rot="0">
            <a:off x="11238705" y="2483120"/>
            <a:ext cx="6852493" cy="5320759"/>
          </a:xfrm>
          <a:custGeom>
            <a:avLst/>
            <a:gdLst/>
            <a:ahLst/>
            <a:cxnLst/>
            <a:rect r="r" b="b" t="t" l="l"/>
            <a:pathLst>
              <a:path h="5320759" w="6852493">
                <a:moveTo>
                  <a:pt x="0" y="0"/>
                </a:moveTo>
                <a:lnTo>
                  <a:pt x="6852493" y="0"/>
                </a:lnTo>
                <a:lnTo>
                  <a:pt x="6852493" y="5320760"/>
                </a:lnTo>
                <a:lnTo>
                  <a:pt x="0" y="5320760"/>
                </a:lnTo>
                <a:lnTo>
                  <a:pt x="0" y="0"/>
                </a:lnTo>
                <a:close/>
              </a:path>
            </a:pathLst>
          </a:custGeom>
          <a:blipFill>
            <a:blip r:embed="rId2"/>
            <a:stretch>
              <a:fillRect l="0" t="0" r="0" b="0"/>
            </a:stretch>
          </a:blipFill>
        </p:spPr>
      </p:sp>
      <p:sp>
        <p:nvSpPr>
          <p:cNvPr name="TextBox 4" id="4"/>
          <p:cNvSpPr txBox="true"/>
          <p:nvPr/>
        </p:nvSpPr>
        <p:spPr>
          <a:xfrm rot="0">
            <a:off x="5616535" y="547687"/>
            <a:ext cx="7054929" cy="952500"/>
          </a:xfrm>
          <a:prstGeom prst="rect">
            <a:avLst/>
          </a:prstGeom>
        </p:spPr>
        <p:txBody>
          <a:bodyPr anchor="t" rtlCol="false" tIns="0" lIns="0" bIns="0" rIns="0">
            <a:spAutoFit/>
          </a:bodyPr>
          <a:lstStyle/>
          <a:p>
            <a:pPr algn="ctr">
              <a:lnSpc>
                <a:spcPts val="7439"/>
              </a:lnSpc>
              <a:spcBef>
                <a:spcPct val="0"/>
              </a:spcBef>
            </a:pPr>
            <a:r>
              <a:rPr lang="en-US" b="true" sz="6199" spc="-61">
                <a:solidFill>
                  <a:srgbClr val="000000"/>
                </a:solidFill>
                <a:latin typeface="Asap Bold"/>
                <a:ea typeface="Asap Bold"/>
                <a:cs typeface="Asap Bold"/>
                <a:sym typeface="Asap Bold"/>
              </a:rPr>
              <a:t>K-Nearest Neighbors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TextBox 2" id="2"/>
          <p:cNvSpPr txBox="true"/>
          <p:nvPr/>
        </p:nvSpPr>
        <p:spPr>
          <a:xfrm rot="0">
            <a:off x="5616535" y="547687"/>
            <a:ext cx="7054929" cy="952500"/>
          </a:xfrm>
          <a:prstGeom prst="rect">
            <a:avLst/>
          </a:prstGeom>
        </p:spPr>
        <p:txBody>
          <a:bodyPr anchor="t" rtlCol="false" tIns="0" lIns="0" bIns="0" rIns="0">
            <a:spAutoFit/>
          </a:bodyPr>
          <a:lstStyle/>
          <a:p>
            <a:pPr algn="ctr">
              <a:lnSpc>
                <a:spcPts val="7439"/>
              </a:lnSpc>
              <a:spcBef>
                <a:spcPct val="0"/>
              </a:spcBef>
            </a:pPr>
            <a:r>
              <a:rPr lang="en-US" b="true" sz="6199" spc="-61">
                <a:solidFill>
                  <a:srgbClr val="000000"/>
                </a:solidFill>
                <a:latin typeface="Asap Bold"/>
                <a:ea typeface="Asap Bold"/>
                <a:cs typeface="Asap Bold"/>
                <a:sym typeface="Asap Bold"/>
              </a:rPr>
              <a:t>K-Nearest Neighbors</a:t>
            </a:r>
          </a:p>
        </p:txBody>
      </p:sp>
      <p:grpSp>
        <p:nvGrpSpPr>
          <p:cNvPr name="Group 3" id="3"/>
          <p:cNvGrpSpPr/>
          <p:nvPr/>
        </p:nvGrpSpPr>
        <p:grpSpPr>
          <a:xfrm rot="0">
            <a:off x="9144000" y="2197522"/>
            <a:ext cx="8576992" cy="5551022"/>
            <a:chOff x="0" y="0"/>
            <a:chExt cx="11435989" cy="7401363"/>
          </a:xfrm>
        </p:grpSpPr>
        <p:sp>
          <p:nvSpPr>
            <p:cNvPr name="Freeform 4" id="4"/>
            <p:cNvSpPr/>
            <p:nvPr/>
          </p:nvSpPr>
          <p:spPr>
            <a:xfrm flipH="false" flipV="false" rot="0">
              <a:off x="0" y="1239868"/>
              <a:ext cx="11435989" cy="6161495"/>
            </a:xfrm>
            <a:custGeom>
              <a:avLst/>
              <a:gdLst/>
              <a:ahLst/>
              <a:cxnLst/>
              <a:rect r="r" b="b" t="t" l="l"/>
              <a:pathLst>
                <a:path h="6161495" w="11435989">
                  <a:moveTo>
                    <a:pt x="0" y="0"/>
                  </a:moveTo>
                  <a:lnTo>
                    <a:pt x="11435989" y="0"/>
                  </a:lnTo>
                  <a:lnTo>
                    <a:pt x="11435989" y="6161495"/>
                  </a:lnTo>
                  <a:lnTo>
                    <a:pt x="0" y="6161495"/>
                  </a:lnTo>
                  <a:lnTo>
                    <a:pt x="0" y="0"/>
                  </a:lnTo>
                  <a:close/>
                </a:path>
              </a:pathLst>
            </a:custGeom>
            <a:blipFill>
              <a:blip r:embed="rId2"/>
              <a:stretch>
                <a:fillRect l="0" t="0" r="0" b="0"/>
              </a:stretch>
            </a:blipFill>
          </p:spPr>
        </p:sp>
        <p:sp>
          <p:nvSpPr>
            <p:cNvPr name="TextBox 5" id="5"/>
            <p:cNvSpPr txBox="true"/>
            <p:nvPr/>
          </p:nvSpPr>
          <p:spPr>
            <a:xfrm rot="0">
              <a:off x="0" y="47625"/>
              <a:ext cx="11435989" cy="655108"/>
            </a:xfrm>
            <a:prstGeom prst="rect">
              <a:avLst/>
            </a:prstGeom>
          </p:spPr>
          <p:txBody>
            <a:bodyPr anchor="t" rtlCol="false" tIns="0" lIns="0" bIns="0" rIns="0">
              <a:spAutoFit/>
            </a:bodyPr>
            <a:lstStyle/>
            <a:p>
              <a:pPr algn="just">
                <a:lnSpc>
                  <a:spcPts val="3500"/>
                </a:lnSpc>
                <a:spcBef>
                  <a:spcPct val="0"/>
                </a:spcBef>
              </a:pPr>
              <a:r>
                <a:rPr lang="en-US" b="true" sz="3500" spc="171">
                  <a:solidFill>
                    <a:srgbClr val="000000"/>
                  </a:solidFill>
                  <a:latin typeface="Asap Bold"/>
                  <a:ea typeface="Asap Bold"/>
                  <a:cs typeface="Asap Bold"/>
                  <a:sym typeface="Asap Bold"/>
                </a:rPr>
                <a:t>Chia tập Train/Test, Chuẩn hóa dữ liệu</a:t>
              </a:r>
            </a:p>
          </p:txBody>
        </p:sp>
      </p:grpSp>
      <p:grpSp>
        <p:nvGrpSpPr>
          <p:cNvPr name="Group 6" id="6"/>
          <p:cNvGrpSpPr/>
          <p:nvPr/>
        </p:nvGrpSpPr>
        <p:grpSpPr>
          <a:xfrm rot="0">
            <a:off x="646860" y="2197522"/>
            <a:ext cx="8120653" cy="5891956"/>
            <a:chOff x="0" y="0"/>
            <a:chExt cx="10827538" cy="7855942"/>
          </a:xfrm>
        </p:grpSpPr>
        <p:sp>
          <p:nvSpPr>
            <p:cNvPr name="Freeform 7" id="7"/>
            <p:cNvSpPr/>
            <p:nvPr/>
          </p:nvSpPr>
          <p:spPr>
            <a:xfrm flipH="false" flipV="false" rot="0">
              <a:off x="0" y="1239868"/>
              <a:ext cx="10827538" cy="6616074"/>
            </a:xfrm>
            <a:custGeom>
              <a:avLst/>
              <a:gdLst/>
              <a:ahLst/>
              <a:cxnLst/>
              <a:rect r="r" b="b" t="t" l="l"/>
              <a:pathLst>
                <a:path h="6616074" w="10827538">
                  <a:moveTo>
                    <a:pt x="0" y="0"/>
                  </a:moveTo>
                  <a:lnTo>
                    <a:pt x="10827538" y="0"/>
                  </a:lnTo>
                  <a:lnTo>
                    <a:pt x="10827538" y="6616074"/>
                  </a:lnTo>
                  <a:lnTo>
                    <a:pt x="0" y="6616074"/>
                  </a:lnTo>
                  <a:lnTo>
                    <a:pt x="0" y="0"/>
                  </a:lnTo>
                  <a:close/>
                </a:path>
              </a:pathLst>
            </a:custGeom>
            <a:blipFill>
              <a:blip r:embed="rId3"/>
              <a:stretch>
                <a:fillRect l="0" t="0" r="0" b="0"/>
              </a:stretch>
            </a:blipFill>
          </p:spPr>
        </p:sp>
        <p:sp>
          <p:nvSpPr>
            <p:cNvPr name="TextBox 8" id="8"/>
            <p:cNvSpPr txBox="true"/>
            <p:nvPr/>
          </p:nvSpPr>
          <p:spPr>
            <a:xfrm rot="0">
              <a:off x="2668664" y="47625"/>
              <a:ext cx="5490210" cy="655108"/>
            </a:xfrm>
            <a:prstGeom prst="rect">
              <a:avLst/>
            </a:prstGeom>
          </p:spPr>
          <p:txBody>
            <a:bodyPr anchor="t" rtlCol="false" tIns="0" lIns="0" bIns="0" rIns="0">
              <a:spAutoFit/>
            </a:bodyPr>
            <a:lstStyle/>
            <a:p>
              <a:pPr algn="just" marL="0" indent="0" lvl="0">
                <a:lnSpc>
                  <a:spcPts val="3500"/>
                </a:lnSpc>
                <a:spcBef>
                  <a:spcPct val="0"/>
                </a:spcBef>
              </a:pPr>
              <a:r>
                <a:rPr lang="en-US" b="true" sz="3500" spc="171" strike="noStrike" u="none">
                  <a:solidFill>
                    <a:srgbClr val="000000"/>
                  </a:solidFill>
                  <a:latin typeface="Asap Bold"/>
                  <a:ea typeface="Asap Bold"/>
                  <a:cs typeface="Asap Bold"/>
                  <a:sym typeface="Asap Bold"/>
                </a:rPr>
                <a:t>Loại bỏ các Outlier</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10523096" y="1671883"/>
            <a:ext cx="7272500" cy="6943233"/>
          </a:xfrm>
          <a:custGeom>
            <a:avLst/>
            <a:gdLst/>
            <a:ahLst/>
            <a:cxnLst/>
            <a:rect r="r" b="b" t="t" l="l"/>
            <a:pathLst>
              <a:path h="6943233" w="7272500">
                <a:moveTo>
                  <a:pt x="0" y="0"/>
                </a:moveTo>
                <a:lnTo>
                  <a:pt x="7272500" y="0"/>
                </a:lnTo>
                <a:lnTo>
                  <a:pt x="7272500" y="6943234"/>
                </a:lnTo>
                <a:lnTo>
                  <a:pt x="0" y="6943234"/>
                </a:lnTo>
                <a:lnTo>
                  <a:pt x="0" y="0"/>
                </a:lnTo>
                <a:close/>
              </a:path>
            </a:pathLst>
          </a:custGeom>
          <a:blipFill>
            <a:blip r:embed="rId2"/>
            <a:stretch>
              <a:fillRect l="0" t="0" r="0" b="0"/>
            </a:stretch>
          </a:blipFill>
        </p:spPr>
      </p:sp>
      <p:sp>
        <p:nvSpPr>
          <p:cNvPr name="TextBox 3" id="3"/>
          <p:cNvSpPr txBox="true"/>
          <p:nvPr/>
        </p:nvSpPr>
        <p:spPr>
          <a:xfrm rot="0">
            <a:off x="5616535" y="547687"/>
            <a:ext cx="7054929" cy="952500"/>
          </a:xfrm>
          <a:prstGeom prst="rect">
            <a:avLst/>
          </a:prstGeom>
        </p:spPr>
        <p:txBody>
          <a:bodyPr anchor="t" rtlCol="false" tIns="0" lIns="0" bIns="0" rIns="0">
            <a:spAutoFit/>
          </a:bodyPr>
          <a:lstStyle/>
          <a:p>
            <a:pPr algn="ctr">
              <a:lnSpc>
                <a:spcPts val="7439"/>
              </a:lnSpc>
              <a:spcBef>
                <a:spcPct val="0"/>
              </a:spcBef>
            </a:pPr>
            <a:r>
              <a:rPr lang="en-US" b="true" sz="6199" spc="-61">
                <a:solidFill>
                  <a:srgbClr val="000000"/>
                </a:solidFill>
                <a:latin typeface="Asap Bold"/>
                <a:ea typeface="Asap Bold"/>
                <a:cs typeface="Asap Bold"/>
                <a:sym typeface="Asap Bold"/>
              </a:rPr>
              <a:t>K-Nearest Neighbors</a:t>
            </a:r>
          </a:p>
        </p:txBody>
      </p:sp>
      <p:sp>
        <p:nvSpPr>
          <p:cNvPr name="TextBox 4" id="4"/>
          <p:cNvSpPr txBox="true"/>
          <p:nvPr/>
        </p:nvSpPr>
        <p:spPr>
          <a:xfrm rot="0">
            <a:off x="760552" y="1719508"/>
            <a:ext cx="9616281" cy="3984625"/>
          </a:xfrm>
          <a:prstGeom prst="rect">
            <a:avLst/>
          </a:prstGeom>
        </p:spPr>
        <p:txBody>
          <a:bodyPr anchor="t" rtlCol="false" tIns="0" lIns="0" bIns="0" rIns="0">
            <a:spAutoFit/>
          </a:bodyPr>
          <a:lstStyle/>
          <a:p>
            <a:pPr algn="just">
              <a:lnSpc>
                <a:spcPts val="3500"/>
              </a:lnSpc>
              <a:spcBef>
                <a:spcPct val="0"/>
              </a:spcBef>
            </a:pPr>
            <a:r>
              <a:rPr lang="en-US" b="true" sz="3500" spc="171">
                <a:solidFill>
                  <a:srgbClr val="000000"/>
                </a:solidFill>
                <a:latin typeface="Asap Bold"/>
                <a:ea typeface="Asap Bold"/>
                <a:cs typeface="Asap Bold"/>
                <a:sym typeface="Asap Bold"/>
              </a:rPr>
              <a:t>Huấn luyện mô hình KNN:</a:t>
            </a:r>
          </a:p>
          <a:p>
            <a:pPr algn="just">
              <a:lnSpc>
                <a:spcPts val="3500"/>
              </a:lnSpc>
              <a:spcBef>
                <a:spcPct val="0"/>
              </a:spcBef>
            </a:pPr>
            <a:r>
              <a:rPr lang="en-US" sz="3500" spc="171">
                <a:solidFill>
                  <a:srgbClr val="000000"/>
                </a:solidFill>
                <a:latin typeface="Asap"/>
                <a:ea typeface="Asap"/>
                <a:cs typeface="Asap"/>
                <a:sym typeface="Asap"/>
              </a:rPr>
              <a:t>Dùng GridSearchCV để tìm tham số tốt nhất:</a:t>
            </a:r>
          </a:p>
          <a:p>
            <a:pPr algn="just">
              <a:lnSpc>
                <a:spcPts val="3500"/>
              </a:lnSpc>
              <a:spcBef>
                <a:spcPct val="0"/>
              </a:spcBef>
            </a:pPr>
            <a:r>
              <a:rPr lang="en-US" sz="3500" spc="171">
                <a:solidFill>
                  <a:srgbClr val="000000"/>
                </a:solidFill>
                <a:latin typeface="Asap"/>
                <a:ea typeface="Asap"/>
                <a:cs typeface="Asap"/>
                <a:sym typeface="Asap"/>
              </a:rPr>
              <a:t>- n_neighbors (K) = 7</a:t>
            </a:r>
          </a:p>
          <a:p>
            <a:pPr algn="just">
              <a:lnSpc>
                <a:spcPts val="3500"/>
              </a:lnSpc>
              <a:spcBef>
                <a:spcPct val="0"/>
              </a:spcBef>
            </a:pPr>
            <a:r>
              <a:rPr lang="en-US" sz="3500" spc="171">
                <a:solidFill>
                  <a:srgbClr val="000000"/>
                </a:solidFill>
                <a:latin typeface="Asap"/>
                <a:ea typeface="Asap"/>
                <a:cs typeface="Asap"/>
                <a:sym typeface="Asap"/>
              </a:rPr>
              <a:t>- weights = uniform</a:t>
            </a:r>
          </a:p>
          <a:p>
            <a:pPr algn="just">
              <a:lnSpc>
                <a:spcPts val="3500"/>
              </a:lnSpc>
              <a:spcBef>
                <a:spcPct val="0"/>
              </a:spcBef>
            </a:pPr>
            <a:r>
              <a:rPr lang="en-US" sz="3500" spc="171">
                <a:solidFill>
                  <a:srgbClr val="000000"/>
                </a:solidFill>
                <a:latin typeface="Asap"/>
                <a:ea typeface="Asap"/>
                <a:cs typeface="Asap"/>
                <a:sym typeface="Asap"/>
              </a:rPr>
              <a:t>- metric = euclidean</a:t>
            </a:r>
          </a:p>
          <a:p>
            <a:pPr algn="just">
              <a:lnSpc>
                <a:spcPts val="3500"/>
              </a:lnSpc>
              <a:spcBef>
                <a:spcPct val="0"/>
              </a:spcBef>
            </a:pPr>
            <a:r>
              <a:rPr lang="en-US" sz="3500" spc="171">
                <a:solidFill>
                  <a:srgbClr val="000000"/>
                </a:solidFill>
                <a:latin typeface="Asap"/>
                <a:ea typeface="Asap"/>
                <a:cs typeface="Asap"/>
                <a:sym typeface="Asap"/>
              </a:rPr>
              <a:t>Dùng KNeighborsClassifier của sklearn để huấn luyện mô hình.</a:t>
            </a:r>
          </a:p>
          <a:p>
            <a:pPr algn="just">
              <a:lnSpc>
                <a:spcPts val="3500"/>
              </a:lnSpc>
              <a:spcBef>
                <a:spcPct val="0"/>
              </a:spcBef>
            </a:pPr>
            <a:r>
              <a:rPr lang="en-US" sz="3500" spc="171">
                <a:solidFill>
                  <a:srgbClr val="000000"/>
                </a:solidFill>
                <a:latin typeface="Asap"/>
                <a:ea typeface="Asap"/>
                <a:cs typeface="Asap"/>
                <a:sym typeface="Asap"/>
              </a:rPr>
              <a:t>Mô hình KNN sau khi tối ưu tham số bằng GridSearchCV đạt độ chính xác ~95%.</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3166132" y="2732807"/>
            <a:ext cx="11955735" cy="4997043"/>
          </a:xfrm>
          <a:custGeom>
            <a:avLst/>
            <a:gdLst/>
            <a:ahLst/>
            <a:cxnLst/>
            <a:rect r="r" b="b" t="t" l="l"/>
            <a:pathLst>
              <a:path h="4997043" w="11955735">
                <a:moveTo>
                  <a:pt x="0" y="0"/>
                </a:moveTo>
                <a:lnTo>
                  <a:pt x="11955736" y="0"/>
                </a:lnTo>
                <a:lnTo>
                  <a:pt x="11955736" y="4997043"/>
                </a:lnTo>
                <a:lnTo>
                  <a:pt x="0" y="4997043"/>
                </a:lnTo>
                <a:lnTo>
                  <a:pt x="0" y="0"/>
                </a:lnTo>
                <a:close/>
              </a:path>
            </a:pathLst>
          </a:custGeom>
          <a:blipFill>
            <a:blip r:embed="rId2"/>
            <a:stretch>
              <a:fillRect l="0" t="0" r="0" b="0"/>
            </a:stretch>
          </a:blipFill>
        </p:spPr>
      </p:sp>
      <p:sp>
        <p:nvSpPr>
          <p:cNvPr name="TextBox 3" id="3"/>
          <p:cNvSpPr txBox="true"/>
          <p:nvPr/>
        </p:nvSpPr>
        <p:spPr>
          <a:xfrm rot="0">
            <a:off x="5616535" y="547687"/>
            <a:ext cx="7054929" cy="952500"/>
          </a:xfrm>
          <a:prstGeom prst="rect">
            <a:avLst/>
          </a:prstGeom>
        </p:spPr>
        <p:txBody>
          <a:bodyPr anchor="t" rtlCol="false" tIns="0" lIns="0" bIns="0" rIns="0">
            <a:spAutoFit/>
          </a:bodyPr>
          <a:lstStyle/>
          <a:p>
            <a:pPr algn="ctr">
              <a:lnSpc>
                <a:spcPts val="7439"/>
              </a:lnSpc>
              <a:spcBef>
                <a:spcPct val="0"/>
              </a:spcBef>
            </a:pPr>
            <a:r>
              <a:rPr lang="en-US" b="true" sz="6199" spc="-61">
                <a:solidFill>
                  <a:srgbClr val="000000"/>
                </a:solidFill>
                <a:latin typeface="Asap Bold"/>
                <a:ea typeface="Asap Bold"/>
                <a:cs typeface="Asap Bold"/>
                <a:sym typeface="Asap Bold"/>
              </a:rPr>
              <a:t>K-Nearest Neighbors</a:t>
            </a:r>
          </a:p>
        </p:txBody>
      </p:sp>
      <p:sp>
        <p:nvSpPr>
          <p:cNvPr name="TextBox 4" id="4"/>
          <p:cNvSpPr txBox="true"/>
          <p:nvPr/>
        </p:nvSpPr>
        <p:spPr>
          <a:xfrm rot="0">
            <a:off x="1847168" y="8340725"/>
            <a:ext cx="14593664" cy="917575"/>
          </a:xfrm>
          <a:prstGeom prst="rect">
            <a:avLst/>
          </a:prstGeom>
        </p:spPr>
        <p:txBody>
          <a:bodyPr anchor="t" rtlCol="false" tIns="0" lIns="0" bIns="0" rIns="0">
            <a:spAutoFit/>
          </a:bodyPr>
          <a:lstStyle/>
          <a:p>
            <a:pPr algn="just">
              <a:lnSpc>
                <a:spcPts val="3500"/>
              </a:lnSpc>
              <a:spcBef>
                <a:spcPct val="0"/>
              </a:spcBef>
            </a:pPr>
            <a:r>
              <a:rPr lang="en-US" sz="3500" spc="171">
                <a:solidFill>
                  <a:srgbClr val="000000"/>
                </a:solidFill>
                <a:latin typeface="Asap"/>
                <a:ea typeface="Asap"/>
                <a:cs typeface="Asap"/>
                <a:sym typeface="Asap"/>
              </a:rPr>
              <a:t>  - Precision, Recall, F1-score của các lớp đều cao và khá cân bằng.</a:t>
            </a:r>
          </a:p>
          <a:p>
            <a:pPr algn="just">
              <a:lnSpc>
                <a:spcPts val="3500"/>
              </a:lnSpc>
              <a:spcBef>
                <a:spcPct val="0"/>
              </a:spcBef>
            </a:pPr>
          </a:p>
        </p:txBody>
      </p:sp>
      <p:sp>
        <p:nvSpPr>
          <p:cNvPr name="TextBox 5" id="5"/>
          <p:cNvSpPr txBox="true"/>
          <p:nvPr/>
        </p:nvSpPr>
        <p:spPr>
          <a:xfrm rot="0">
            <a:off x="6883122" y="1690132"/>
            <a:ext cx="4521756" cy="479425"/>
          </a:xfrm>
          <a:prstGeom prst="rect">
            <a:avLst/>
          </a:prstGeom>
        </p:spPr>
        <p:txBody>
          <a:bodyPr anchor="t" rtlCol="false" tIns="0" lIns="0" bIns="0" rIns="0">
            <a:spAutoFit/>
          </a:bodyPr>
          <a:lstStyle/>
          <a:p>
            <a:pPr algn="just" marL="0" indent="0" lvl="0">
              <a:lnSpc>
                <a:spcPts val="3500"/>
              </a:lnSpc>
              <a:spcBef>
                <a:spcPct val="0"/>
              </a:spcBef>
            </a:pPr>
            <a:r>
              <a:rPr lang="en-US" b="true" sz="3500" spc="171" strike="noStrike" u="none">
                <a:solidFill>
                  <a:srgbClr val="000000"/>
                </a:solidFill>
                <a:latin typeface="Asap Bold"/>
                <a:ea typeface="Asap Bold"/>
                <a:cs typeface="Asap Bold"/>
                <a:sym typeface="Asap Bold"/>
              </a:rPr>
              <a:t>Classification Report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10735540" y="2041157"/>
            <a:ext cx="6785551" cy="6204687"/>
          </a:xfrm>
          <a:custGeom>
            <a:avLst/>
            <a:gdLst/>
            <a:ahLst/>
            <a:cxnLst/>
            <a:rect r="r" b="b" t="t" l="l"/>
            <a:pathLst>
              <a:path h="6204687" w="6785551">
                <a:moveTo>
                  <a:pt x="0" y="0"/>
                </a:moveTo>
                <a:lnTo>
                  <a:pt x="6785551" y="0"/>
                </a:lnTo>
                <a:lnTo>
                  <a:pt x="6785551" y="6204686"/>
                </a:lnTo>
                <a:lnTo>
                  <a:pt x="0" y="6204686"/>
                </a:lnTo>
                <a:lnTo>
                  <a:pt x="0" y="0"/>
                </a:lnTo>
                <a:close/>
              </a:path>
            </a:pathLst>
          </a:custGeom>
          <a:blipFill>
            <a:blip r:embed="rId2"/>
            <a:stretch>
              <a:fillRect l="0" t="0" r="0" b="0"/>
            </a:stretch>
          </a:blipFill>
        </p:spPr>
      </p:sp>
      <p:sp>
        <p:nvSpPr>
          <p:cNvPr name="TextBox 3" id="3"/>
          <p:cNvSpPr txBox="true"/>
          <p:nvPr/>
        </p:nvSpPr>
        <p:spPr>
          <a:xfrm rot="0">
            <a:off x="5616535" y="547687"/>
            <a:ext cx="7054929" cy="952500"/>
          </a:xfrm>
          <a:prstGeom prst="rect">
            <a:avLst/>
          </a:prstGeom>
        </p:spPr>
        <p:txBody>
          <a:bodyPr anchor="t" rtlCol="false" tIns="0" lIns="0" bIns="0" rIns="0">
            <a:spAutoFit/>
          </a:bodyPr>
          <a:lstStyle/>
          <a:p>
            <a:pPr algn="ctr">
              <a:lnSpc>
                <a:spcPts val="7439"/>
              </a:lnSpc>
              <a:spcBef>
                <a:spcPct val="0"/>
              </a:spcBef>
            </a:pPr>
            <a:r>
              <a:rPr lang="en-US" b="true" sz="6199" spc="-61">
                <a:solidFill>
                  <a:srgbClr val="000000"/>
                </a:solidFill>
                <a:latin typeface="Asap Bold"/>
                <a:ea typeface="Asap Bold"/>
                <a:cs typeface="Asap Bold"/>
                <a:sym typeface="Asap Bold"/>
              </a:rPr>
              <a:t>K-Nearest Neighbors</a:t>
            </a:r>
          </a:p>
        </p:txBody>
      </p:sp>
      <p:sp>
        <p:nvSpPr>
          <p:cNvPr name="TextBox 4" id="4"/>
          <p:cNvSpPr txBox="true"/>
          <p:nvPr/>
        </p:nvSpPr>
        <p:spPr>
          <a:xfrm rot="0">
            <a:off x="6828234" y="1689576"/>
            <a:ext cx="3689628" cy="479425"/>
          </a:xfrm>
          <a:prstGeom prst="rect">
            <a:avLst/>
          </a:prstGeom>
        </p:spPr>
        <p:txBody>
          <a:bodyPr anchor="t" rtlCol="false" tIns="0" lIns="0" bIns="0" rIns="0">
            <a:spAutoFit/>
          </a:bodyPr>
          <a:lstStyle/>
          <a:p>
            <a:pPr algn="just" marL="0" indent="0" lvl="0">
              <a:lnSpc>
                <a:spcPts val="3500"/>
              </a:lnSpc>
              <a:spcBef>
                <a:spcPct val="0"/>
              </a:spcBef>
            </a:pPr>
            <a:r>
              <a:rPr lang="en-US" b="true" sz="3500" spc="171" strike="noStrike" u="none">
                <a:solidFill>
                  <a:srgbClr val="000000"/>
                </a:solidFill>
                <a:latin typeface="Asap Bold"/>
                <a:ea typeface="Asap Bold"/>
                <a:cs typeface="Asap Bold"/>
                <a:sym typeface="Asap Bold"/>
              </a:rPr>
              <a:t>C</a:t>
            </a:r>
            <a:r>
              <a:rPr lang="en-US" b="true" sz="3500" spc="171" strike="noStrike" u="none">
                <a:solidFill>
                  <a:srgbClr val="000000"/>
                </a:solidFill>
                <a:latin typeface="Asap Bold"/>
                <a:ea typeface="Asap Bold"/>
                <a:cs typeface="Asap Bold"/>
                <a:sym typeface="Asap Bold"/>
              </a:rPr>
              <a:t>on</a:t>
            </a:r>
            <a:r>
              <a:rPr lang="en-US" b="true" sz="3500" spc="171" strike="noStrike" u="none">
                <a:solidFill>
                  <a:srgbClr val="000000"/>
                </a:solidFill>
                <a:latin typeface="Asap Bold"/>
                <a:ea typeface="Asap Bold"/>
                <a:cs typeface="Asap Bold"/>
                <a:sym typeface="Asap Bold"/>
              </a:rPr>
              <a:t>f</a:t>
            </a:r>
            <a:r>
              <a:rPr lang="en-US" b="true" sz="3500" spc="171" strike="noStrike" u="none">
                <a:solidFill>
                  <a:srgbClr val="000000"/>
                </a:solidFill>
                <a:latin typeface="Asap Bold"/>
                <a:ea typeface="Asap Bold"/>
                <a:cs typeface="Asap Bold"/>
                <a:sym typeface="Asap Bold"/>
              </a:rPr>
              <a:t>us</a:t>
            </a:r>
            <a:r>
              <a:rPr lang="en-US" b="true" sz="3500" spc="171" strike="noStrike" u="none">
                <a:solidFill>
                  <a:srgbClr val="000000"/>
                </a:solidFill>
                <a:latin typeface="Asap Bold"/>
                <a:ea typeface="Asap Bold"/>
                <a:cs typeface="Asap Bold"/>
                <a:sym typeface="Asap Bold"/>
              </a:rPr>
              <a:t>ion </a:t>
            </a:r>
            <a:r>
              <a:rPr lang="en-US" b="true" sz="3500" spc="171" strike="noStrike" u="none">
                <a:solidFill>
                  <a:srgbClr val="000000"/>
                </a:solidFill>
                <a:latin typeface="Asap Bold"/>
                <a:ea typeface="Asap Bold"/>
                <a:cs typeface="Asap Bold"/>
                <a:sym typeface="Asap Bold"/>
              </a:rPr>
              <a:t>Mat</a:t>
            </a:r>
            <a:r>
              <a:rPr lang="en-US" b="true" sz="3500" spc="171" strike="noStrike" u="none">
                <a:solidFill>
                  <a:srgbClr val="000000"/>
                </a:solidFill>
                <a:latin typeface="Asap Bold"/>
                <a:ea typeface="Asap Bold"/>
                <a:cs typeface="Asap Bold"/>
                <a:sym typeface="Asap Bold"/>
              </a:rPr>
              <a:t>r</a:t>
            </a:r>
            <a:r>
              <a:rPr lang="en-US" b="true" sz="3500" spc="171" strike="noStrike" u="none">
                <a:solidFill>
                  <a:srgbClr val="000000"/>
                </a:solidFill>
                <a:latin typeface="Asap Bold"/>
                <a:ea typeface="Asap Bold"/>
                <a:cs typeface="Asap Bold"/>
                <a:sym typeface="Asap Bold"/>
              </a:rPr>
              <a:t>ix</a:t>
            </a:r>
          </a:p>
        </p:txBody>
      </p:sp>
      <p:sp>
        <p:nvSpPr>
          <p:cNvPr name="TextBox 5" id="5"/>
          <p:cNvSpPr txBox="true"/>
          <p:nvPr/>
        </p:nvSpPr>
        <p:spPr>
          <a:xfrm rot="0">
            <a:off x="1299395" y="2955925"/>
            <a:ext cx="9218467" cy="4422775"/>
          </a:xfrm>
          <a:prstGeom prst="rect">
            <a:avLst/>
          </a:prstGeom>
        </p:spPr>
        <p:txBody>
          <a:bodyPr anchor="t" rtlCol="false" tIns="0" lIns="0" bIns="0" rIns="0">
            <a:spAutoFit/>
          </a:bodyPr>
          <a:lstStyle/>
          <a:p>
            <a:pPr algn="just">
              <a:lnSpc>
                <a:spcPts val="3500"/>
              </a:lnSpc>
              <a:spcBef>
                <a:spcPct val="0"/>
              </a:spcBef>
            </a:pPr>
            <a:r>
              <a:rPr lang="en-US" sz="3500" spc="171">
                <a:solidFill>
                  <a:srgbClr val="000000"/>
                </a:solidFill>
                <a:latin typeface="Asap"/>
                <a:ea typeface="Asap"/>
                <a:cs typeface="Asap"/>
                <a:sym typeface="Asap"/>
              </a:rPr>
              <a:t> - Phần lớn các mẫu được dự đoán đúng, thể hiện các ô chéo chính có giá trị cao. </a:t>
            </a:r>
          </a:p>
          <a:p>
            <a:pPr algn="just">
              <a:lnSpc>
                <a:spcPts val="3500"/>
              </a:lnSpc>
              <a:spcBef>
                <a:spcPct val="0"/>
              </a:spcBef>
            </a:pPr>
            <a:r>
              <a:rPr lang="en-US" sz="3500" spc="171">
                <a:solidFill>
                  <a:srgbClr val="000000"/>
                </a:solidFill>
                <a:latin typeface="Asap"/>
                <a:ea typeface="Asap"/>
                <a:cs typeface="Asap"/>
                <a:sym typeface="Asap"/>
              </a:rPr>
              <a:t> - Một số lỗi dự đoán chủ yếu xuất hiện giữa Cloudy và Rainy do đặc trưng thời tiết hai lớp tương đối giống nhau. </a:t>
            </a:r>
          </a:p>
          <a:p>
            <a:pPr algn="just">
              <a:lnSpc>
                <a:spcPts val="3500"/>
              </a:lnSpc>
              <a:spcBef>
                <a:spcPct val="0"/>
              </a:spcBef>
            </a:pPr>
            <a:r>
              <a:rPr lang="en-US" sz="3500" spc="171">
                <a:solidFill>
                  <a:srgbClr val="000000"/>
                </a:solidFill>
                <a:latin typeface="Asap"/>
                <a:ea typeface="Asap"/>
                <a:cs typeface="Asap"/>
                <a:sym typeface="Asap"/>
              </a:rPr>
              <a:t> - Các lớp Sunny và Snowy hầu như không bị nhầm lẫn nhiều. </a:t>
            </a:r>
          </a:p>
          <a:p>
            <a:pPr algn="just">
              <a:lnSpc>
                <a:spcPts val="3500"/>
              </a:lnSpc>
              <a:spcBef>
                <a:spcPct val="0"/>
              </a:spcBef>
            </a:pPr>
            <a:r>
              <a:rPr lang="en-US" sz="3500" spc="171">
                <a:solidFill>
                  <a:srgbClr val="000000"/>
                </a:solidFill>
                <a:latin typeface="Asap"/>
                <a:ea typeface="Asap"/>
                <a:cs typeface="Asap"/>
                <a:sym typeface="Asap"/>
              </a:rPr>
              <a:t>Mô hình hiện tại đã cho kết quả ổn định và chính xác cao, đủ khả năng áp dụng cho bài toán phân loại thời tiết.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040936"/>
          </a:xfrm>
          <a:custGeom>
            <a:avLst/>
            <a:gdLst/>
            <a:ahLst/>
            <a:cxnLst/>
            <a:rect r="r" b="b" t="t" l="l"/>
            <a:pathLst>
              <a:path h="10040936" w="18288000">
                <a:moveTo>
                  <a:pt x="0" y="0"/>
                </a:moveTo>
                <a:lnTo>
                  <a:pt x="18288000" y="0"/>
                </a:lnTo>
                <a:lnTo>
                  <a:pt x="18288000" y="10040936"/>
                </a:lnTo>
                <a:lnTo>
                  <a:pt x="0" y="10040936"/>
                </a:lnTo>
                <a:lnTo>
                  <a:pt x="0" y="0"/>
                </a:lnTo>
                <a:close/>
              </a:path>
            </a:pathLst>
          </a:custGeom>
          <a:blipFill>
            <a:blip r:embed="rId2"/>
            <a:stretch>
              <a:fillRect l="-2955" t="0" r="-3238" b="-7738"/>
            </a:stretch>
          </a:blipFill>
        </p:spPr>
      </p:sp>
      <p:sp>
        <p:nvSpPr>
          <p:cNvPr name="TextBox 3" id="3"/>
          <p:cNvSpPr txBox="true"/>
          <p:nvPr/>
        </p:nvSpPr>
        <p:spPr>
          <a:xfrm rot="0">
            <a:off x="5707477" y="26033"/>
            <a:ext cx="6873046" cy="1009652"/>
          </a:xfrm>
          <a:prstGeom prst="rect">
            <a:avLst/>
          </a:prstGeom>
        </p:spPr>
        <p:txBody>
          <a:bodyPr anchor="t" rtlCol="false" tIns="0" lIns="0" bIns="0" rIns="0">
            <a:spAutoFit/>
          </a:bodyPr>
          <a:lstStyle/>
          <a:p>
            <a:pPr algn="ctr">
              <a:lnSpc>
                <a:spcPts val="8399"/>
              </a:lnSpc>
            </a:pPr>
            <a:r>
              <a:rPr lang="en-US" sz="5999">
                <a:solidFill>
                  <a:srgbClr val="FFFFFF"/>
                </a:solidFill>
                <a:latin typeface="Tahoma"/>
                <a:ea typeface="Tahoma"/>
                <a:cs typeface="Tahoma"/>
                <a:sym typeface="Tahoma"/>
              </a:rPr>
              <a:t>Nguyễn Thành Công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345886" y="377681"/>
            <a:ext cx="968057" cy="651019"/>
          </a:xfrm>
          <a:custGeom>
            <a:avLst/>
            <a:gdLst/>
            <a:ahLst/>
            <a:cxnLst/>
            <a:rect r="r" b="b" t="t" l="l"/>
            <a:pathLst>
              <a:path h="651019" w="968057">
                <a:moveTo>
                  <a:pt x="0" y="0"/>
                </a:moveTo>
                <a:lnTo>
                  <a:pt x="968057" y="0"/>
                </a:lnTo>
                <a:lnTo>
                  <a:pt x="968057" y="651019"/>
                </a:lnTo>
                <a:lnTo>
                  <a:pt x="0" y="651019"/>
                </a:lnTo>
                <a:lnTo>
                  <a:pt x="0" y="0"/>
                </a:lnTo>
                <a:close/>
              </a:path>
            </a:pathLst>
          </a:custGeom>
          <a:blipFill>
            <a:blip r:embed="rId2"/>
            <a:stretch>
              <a:fillRect l="0" t="0" r="0" b="0"/>
            </a:stretch>
          </a:blipFill>
        </p:spPr>
      </p:sp>
      <p:sp>
        <p:nvSpPr>
          <p:cNvPr name="Freeform 3" id="3"/>
          <p:cNvSpPr/>
          <p:nvPr/>
        </p:nvSpPr>
        <p:spPr>
          <a:xfrm flipH="false" flipV="false" rot="0">
            <a:off x="16411054" y="2317842"/>
            <a:ext cx="6893684" cy="6216850"/>
          </a:xfrm>
          <a:custGeom>
            <a:avLst/>
            <a:gdLst/>
            <a:ahLst/>
            <a:cxnLst/>
            <a:rect r="r" b="b" t="t" l="l"/>
            <a:pathLst>
              <a:path h="6216850" w="6893684">
                <a:moveTo>
                  <a:pt x="0" y="0"/>
                </a:moveTo>
                <a:lnTo>
                  <a:pt x="6893684" y="0"/>
                </a:lnTo>
                <a:lnTo>
                  <a:pt x="6893684" y="6216850"/>
                </a:lnTo>
                <a:lnTo>
                  <a:pt x="0" y="6216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77458" y="1335201"/>
            <a:ext cx="15933596" cy="8765274"/>
          </a:xfrm>
          <a:prstGeom prst="rect">
            <a:avLst/>
          </a:prstGeom>
        </p:spPr>
        <p:txBody>
          <a:bodyPr anchor="t" rtlCol="false" tIns="0" lIns="0" bIns="0" rIns="0">
            <a:spAutoFit/>
          </a:bodyPr>
          <a:lstStyle/>
          <a:p>
            <a:pPr algn="l">
              <a:lnSpc>
                <a:spcPts val="4879"/>
              </a:lnSpc>
              <a:spcBef>
                <a:spcPct val="0"/>
              </a:spcBef>
            </a:pPr>
            <a:r>
              <a:rPr lang="en-US" sz="3485">
                <a:solidFill>
                  <a:srgbClr val="000000"/>
                </a:solidFill>
                <a:latin typeface="Times New Roman"/>
                <a:ea typeface="Times New Roman"/>
                <a:cs typeface="Times New Roman"/>
                <a:sym typeface="Times New Roman"/>
              </a:rPr>
              <a:t>- </a:t>
            </a:r>
            <a:r>
              <a:rPr lang="en-US" b="true" sz="3485">
                <a:solidFill>
                  <a:srgbClr val="000000"/>
                </a:solidFill>
                <a:latin typeface="Times New Roman Bold"/>
                <a:ea typeface="Times New Roman Bold"/>
                <a:cs typeface="Times New Roman Bold"/>
                <a:sym typeface="Times New Roman Bold"/>
              </a:rPr>
              <a:t>Các đặc trưng:</a:t>
            </a:r>
          </a:p>
          <a:p>
            <a:pPr algn="l">
              <a:lnSpc>
                <a:spcPts val="4269"/>
              </a:lnSpc>
              <a:spcBef>
                <a:spcPct val="0"/>
              </a:spcBef>
            </a:pPr>
            <a:r>
              <a:rPr lang="en-US" sz="3049">
                <a:solidFill>
                  <a:srgbClr val="000000"/>
                </a:solidFill>
                <a:latin typeface="Times New Roman"/>
                <a:ea typeface="Times New Roman"/>
                <a:cs typeface="Times New Roman"/>
                <a:sym typeface="Times New Roman"/>
              </a:rPr>
              <a:t>    - Temperature (numeric): Nhiệt độ tính bằng độ C, từ cực lạnh đến cực nóng.</a:t>
            </a:r>
          </a:p>
          <a:p>
            <a:pPr algn="l">
              <a:lnSpc>
                <a:spcPts val="4269"/>
              </a:lnSpc>
              <a:spcBef>
                <a:spcPct val="0"/>
              </a:spcBef>
            </a:pPr>
            <a:r>
              <a:rPr lang="en-US" sz="3049">
                <a:solidFill>
                  <a:srgbClr val="000000"/>
                </a:solidFill>
                <a:latin typeface="Times New Roman"/>
                <a:ea typeface="Times New Roman"/>
                <a:cs typeface="Times New Roman"/>
                <a:sym typeface="Times New Roman"/>
              </a:rPr>
              <a:t>    - Humidity (numeric): Phần trăm độ ẩm, bao gồm các giá trị trên 100% để đưa ra các giá trị ngoại lệ.</a:t>
            </a:r>
          </a:p>
          <a:p>
            <a:pPr algn="l">
              <a:lnSpc>
                <a:spcPts val="4269"/>
              </a:lnSpc>
              <a:spcBef>
                <a:spcPct val="0"/>
              </a:spcBef>
            </a:pPr>
            <a:r>
              <a:rPr lang="en-US" sz="3049">
                <a:solidFill>
                  <a:srgbClr val="000000"/>
                </a:solidFill>
                <a:latin typeface="Times New Roman"/>
                <a:ea typeface="Times New Roman"/>
                <a:cs typeface="Times New Roman"/>
                <a:sym typeface="Times New Roman"/>
              </a:rPr>
              <a:t>    - Wind Speed (numeric): Tốc độ gió tính bằng kilômét trên giờ, có phạm vi bao gồm các giá trị cao không thực tế.</a:t>
            </a:r>
          </a:p>
          <a:p>
            <a:pPr algn="l">
              <a:lnSpc>
                <a:spcPts val="4269"/>
              </a:lnSpc>
              <a:spcBef>
                <a:spcPct val="0"/>
              </a:spcBef>
            </a:pPr>
            <a:r>
              <a:rPr lang="en-US" sz="3049">
                <a:solidFill>
                  <a:srgbClr val="000000"/>
                </a:solidFill>
                <a:latin typeface="Times New Roman"/>
                <a:ea typeface="Times New Roman"/>
                <a:cs typeface="Times New Roman"/>
                <a:sym typeface="Times New Roman"/>
              </a:rPr>
              <a:t>    - Precipitation(%) (numeric): Tỷ lệ phần trăm lượng mưa, bao gồm các giá trị ngoại lệ.</a:t>
            </a:r>
          </a:p>
          <a:p>
            <a:pPr algn="l">
              <a:lnSpc>
                <a:spcPts val="4269"/>
              </a:lnSpc>
              <a:spcBef>
                <a:spcPct val="0"/>
              </a:spcBef>
            </a:pPr>
            <a:r>
              <a:rPr lang="en-US" sz="3049">
                <a:solidFill>
                  <a:srgbClr val="000000"/>
                </a:solidFill>
                <a:latin typeface="Times New Roman"/>
                <a:ea typeface="Times New Roman"/>
                <a:cs typeface="Times New Roman"/>
                <a:sym typeface="Times New Roman"/>
              </a:rPr>
              <a:t>    - Cloud Cover (categorical): Mô tả độ che phủ của mây.</a:t>
            </a:r>
          </a:p>
          <a:p>
            <a:pPr algn="l">
              <a:lnSpc>
                <a:spcPts val="4269"/>
              </a:lnSpc>
              <a:spcBef>
                <a:spcPct val="0"/>
              </a:spcBef>
            </a:pPr>
            <a:r>
              <a:rPr lang="en-US" sz="3049">
                <a:solidFill>
                  <a:srgbClr val="000000"/>
                </a:solidFill>
                <a:latin typeface="Times New Roman"/>
                <a:ea typeface="Times New Roman"/>
                <a:cs typeface="Times New Roman"/>
                <a:sym typeface="Times New Roman"/>
              </a:rPr>
              <a:t>    - Atmospheric Pressure (numeric): Áp suất khí quyển tính bằng hPa, bao phủ một phạm vi rộng.</a:t>
            </a:r>
          </a:p>
          <a:p>
            <a:pPr algn="l">
              <a:lnSpc>
                <a:spcPts val="4269"/>
              </a:lnSpc>
              <a:spcBef>
                <a:spcPct val="0"/>
              </a:spcBef>
            </a:pPr>
            <a:r>
              <a:rPr lang="en-US" sz="3049">
                <a:solidFill>
                  <a:srgbClr val="000000"/>
                </a:solidFill>
                <a:latin typeface="Times New Roman"/>
                <a:ea typeface="Times New Roman"/>
                <a:cs typeface="Times New Roman"/>
                <a:sym typeface="Times New Roman"/>
              </a:rPr>
              <a:t>    - UV Index (numeric): Chỉ số UV, biểu thị cường độ bức xạ cực tím.</a:t>
            </a:r>
          </a:p>
          <a:p>
            <a:pPr algn="l">
              <a:lnSpc>
                <a:spcPts val="4269"/>
              </a:lnSpc>
              <a:spcBef>
                <a:spcPct val="0"/>
              </a:spcBef>
            </a:pPr>
            <a:r>
              <a:rPr lang="en-US" sz="3049">
                <a:solidFill>
                  <a:srgbClr val="000000"/>
                </a:solidFill>
                <a:latin typeface="Times New Roman"/>
                <a:ea typeface="Times New Roman"/>
                <a:cs typeface="Times New Roman"/>
                <a:sym typeface="Times New Roman"/>
              </a:rPr>
              <a:t>    - Season (categorical): Mùa mà dữ liệu được ghi lại.</a:t>
            </a:r>
          </a:p>
          <a:p>
            <a:pPr algn="l">
              <a:lnSpc>
                <a:spcPts val="4269"/>
              </a:lnSpc>
              <a:spcBef>
                <a:spcPct val="0"/>
              </a:spcBef>
            </a:pPr>
            <a:r>
              <a:rPr lang="en-US" sz="3049">
                <a:solidFill>
                  <a:srgbClr val="000000"/>
                </a:solidFill>
                <a:latin typeface="Times New Roman"/>
                <a:ea typeface="Times New Roman"/>
                <a:cs typeface="Times New Roman"/>
                <a:sym typeface="Times New Roman"/>
              </a:rPr>
              <a:t>    - Visibility(km) (numeric): Tầm nhìn tính bằng kilômét, bao gồm các giá trị rất thấp hoặc rất cao.</a:t>
            </a:r>
          </a:p>
          <a:p>
            <a:pPr algn="l">
              <a:lnSpc>
                <a:spcPts val="4269"/>
              </a:lnSpc>
              <a:spcBef>
                <a:spcPct val="0"/>
              </a:spcBef>
            </a:pPr>
            <a:r>
              <a:rPr lang="en-US" sz="3049">
                <a:solidFill>
                  <a:srgbClr val="000000"/>
                </a:solidFill>
                <a:latin typeface="Times New Roman"/>
                <a:ea typeface="Times New Roman"/>
                <a:cs typeface="Times New Roman"/>
                <a:sym typeface="Times New Roman"/>
              </a:rPr>
              <a:t>    - Location (categorical): Loại vị trí nơi dữ liệu được ghi lại.</a:t>
            </a:r>
          </a:p>
          <a:p>
            <a:pPr algn="l">
              <a:lnSpc>
                <a:spcPts val="4269"/>
              </a:lnSpc>
              <a:spcBef>
                <a:spcPct val="0"/>
              </a:spcBef>
            </a:pPr>
            <a:r>
              <a:rPr lang="en-US" sz="3049">
                <a:solidFill>
                  <a:srgbClr val="000000"/>
                </a:solidFill>
                <a:latin typeface="Times New Roman"/>
                <a:ea typeface="Times New Roman"/>
                <a:cs typeface="Times New Roman"/>
                <a:sym typeface="Times New Roman"/>
              </a:rPr>
              <a:t>    - Weather Type (categorical): Biến mục tiêu để phân loại, chỉ ra loại thời tiết.</a:t>
            </a:r>
          </a:p>
        </p:txBody>
      </p:sp>
      <p:sp>
        <p:nvSpPr>
          <p:cNvPr name="TextBox 5" id="5"/>
          <p:cNvSpPr txBox="true"/>
          <p:nvPr/>
        </p:nvSpPr>
        <p:spPr>
          <a:xfrm rot="0">
            <a:off x="1465690" y="131691"/>
            <a:ext cx="7239834" cy="1028700"/>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Montaser Arabic Bold"/>
                <a:ea typeface="Montaser Arabic Bold"/>
                <a:cs typeface="Montaser Arabic Bold"/>
                <a:sym typeface="Montaser Arabic Bold"/>
              </a:rPr>
              <a:t>Giới thiệu bài toán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645913" y="393900"/>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2439542" y="857963"/>
            <a:ext cx="22807930" cy="8923603"/>
          </a:xfrm>
          <a:custGeom>
            <a:avLst/>
            <a:gdLst/>
            <a:ahLst/>
            <a:cxnLst/>
            <a:rect r="r" b="b" t="t" l="l"/>
            <a:pathLst>
              <a:path h="8923603" w="22807930">
                <a:moveTo>
                  <a:pt x="0" y="8923603"/>
                </a:moveTo>
                <a:lnTo>
                  <a:pt x="22807930" y="8923603"/>
                </a:lnTo>
                <a:lnTo>
                  <a:pt x="22807930" y="0"/>
                </a:lnTo>
                <a:lnTo>
                  <a:pt x="0" y="0"/>
                </a:lnTo>
                <a:lnTo>
                  <a:pt x="0" y="892360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838911" y="2835398"/>
            <a:ext cx="17431881" cy="5457192"/>
          </a:xfrm>
          <a:prstGeom prst="rect">
            <a:avLst/>
          </a:prstGeom>
        </p:spPr>
        <p:txBody>
          <a:bodyPr anchor="t" rtlCol="false" tIns="0" lIns="0" bIns="0" rIns="0">
            <a:spAutoFit/>
          </a:bodyPr>
          <a:lstStyle/>
          <a:p>
            <a:pPr algn="l">
              <a:lnSpc>
                <a:spcPts val="7279"/>
              </a:lnSpc>
            </a:pPr>
            <a:r>
              <a:rPr lang="en-US" sz="3999">
                <a:solidFill>
                  <a:srgbClr val="000000"/>
                </a:solidFill>
                <a:latin typeface="Tahoma"/>
                <a:ea typeface="Tahoma"/>
                <a:cs typeface="Tahoma"/>
                <a:sym typeface="Tahoma"/>
              </a:rPr>
              <a:t>Xử lý dữ liệu nhiễu và nhiều đặc trưng hiệu quả</a:t>
            </a:r>
          </a:p>
          <a:p>
            <a:pPr algn="l">
              <a:lnSpc>
                <a:spcPts val="7279"/>
              </a:lnSpc>
            </a:pPr>
            <a:r>
              <a:rPr lang="en-US" sz="3999">
                <a:solidFill>
                  <a:srgbClr val="000000"/>
                </a:solidFill>
                <a:latin typeface="Tahoma"/>
                <a:ea typeface="Tahoma"/>
                <a:cs typeface="Tahoma"/>
                <a:sym typeface="Tahoma"/>
              </a:rPr>
              <a:t>Phù hợp với quan hệ phi tuyến tính</a:t>
            </a:r>
          </a:p>
          <a:p>
            <a:pPr algn="l">
              <a:lnSpc>
                <a:spcPts val="7279"/>
              </a:lnSpc>
            </a:pPr>
            <a:r>
              <a:rPr lang="en-US" sz="3999">
                <a:solidFill>
                  <a:srgbClr val="000000"/>
                </a:solidFill>
                <a:latin typeface="Tahoma"/>
                <a:ea typeface="Tahoma"/>
                <a:cs typeface="Tahoma"/>
                <a:sym typeface="Tahoma"/>
              </a:rPr>
              <a:t>Chống chịu tốt với dữ liệu ngoại lai (outlier)</a:t>
            </a:r>
          </a:p>
          <a:p>
            <a:pPr algn="l">
              <a:lnSpc>
                <a:spcPts val="7279"/>
              </a:lnSpc>
            </a:pPr>
            <a:r>
              <a:rPr lang="en-US" sz="3999">
                <a:solidFill>
                  <a:srgbClr val="000000"/>
                </a:solidFill>
                <a:latin typeface="Tahoma"/>
                <a:ea typeface="Tahoma"/>
                <a:cs typeface="Tahoma"/>
                <a:sym typeface="Tahoma"/>
              </a:rPr>
              <a:t>Đánh giá tầm quan trọng của đặc trưng (feature importance)</a:t>
            </a:r>
          </a:p>
          <a:p>
            <a:pPr algn="l">
              <a:lnSpc>
                <a:spcPts val="7279"/>
              </a:lnSpc>
            </a:pPr>
            <a:r>
              <a:rPr lang="en-US" sz="3999">
                <a:solidFill>
                  <a:srgbClr val="000000"/>
                </a:solidFill>
                <a:latin typeface="Tahoma"/>
                <a:ea typeface="Tahoma"/>
                <a:cs typeface="Tahoma"/>
                <a:sym typeface="Tahoma"/>
              </a:rPr>
              <a:t>Hiệu suất cao và ổn định</a:t>
            </a:r>
          </a:p>
          <a:p>
            <a:pPr algn="l">
              <a:lnSpc>
                <a:spcPts val="7279"/>
              </a:lnSpc>
            </a:pPr>
          </a:p>
        </p:txBody>
      </p:sp>
      <p:sp>
        <p:nvSpPr>
          <p:cNvPr name="TextBox 5" id="5"/>
          <p:cNvSpPr txBox="true"/>
          <p:nvPr/>
        </p:nvSpPr>
        <p:spPr>
          <a:xfrm rot="0">
            <a:off x="2280233" y="392825"/>
            <a:ext cx="7212698" cy="844551"/>
          </a:xfrm>
          <a:prstGeom prst="rect">
            <a:avLst/>
          </a:prstGeom>
        </p:spPr>
        <p:txBody>
          <a:bodyPr anchor="t" rtlCol="false" tIns="0" lIns="0" bIns="0" rIns="0">
            <a:spAutoFit/>
          </a:bodyPr>
          <a:lstStyle/>
          <a:p>
            <a:pPr algn="ctr">
              <a:lnSpc>
                <a:spcPts val="6999"/>
              </a:lnSpc>
            </a:pPr>
            <a:r>
              <a:rPr lang="en-US" sz="4999" b="true">
                <a:solidFill>
                  <a:srgbClr val="FF5055"/>
                </a:solidFill>
                <a:latin typeface="Tahoma Bold"/>
                <a:ea typeface="Tahoma Bold"/>
                <a:cs typeface="Tahoma Bold"/>
                <a:sym typeface="Tahoma Bold"/>
              </a:rPr>
              <a:t>LÝ DO CHỌN MÔ HÌNH</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645913" y="393900"/>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843512" y="2021195"/>
            <a:ext cx="11476746" cy="3749070"/>
          </a:xfrm>
          <a:custGeom>
            <a:avLst/>
            <a:gdLst/>
            <a:ahLst/>
            <a:cxnLst/>
            <a:rect r="r" b="b" t="t" l="l"/>
            <a:pathLst>
              <a:path h="3749070" w="11476746">
                <a:moveTo>
                  <a:pt x="0" y="0"/>
                </a:moveTo>
                <a:lnTo>
                  <a:pt x="11476746" y="0"/>
                </a:lnTo>
                <a:lnTo>
                  <a:pt x="11476746" y="3749070"/>
                </a:lnTo>
                <a:lnTo>
                  <a:pt x="0" y="3749070"/>
                </a:lnTo>
                <a:lnTo>
                  <a:pt x="0" y="0"/>
                </a:lnTo>
                <a:close/>
              </a:path>
            </a:pathLst>
          </a:custGeom>
          <a:blipFill>
            <a:blip r:embed="rId4"/>
            <a:stretch>
              <a:fillRect l="0" t="0" r="0" b="0"/>
            </a:stretch>
          </a:blipFill>
        </p:spPr>
      </p:sp>
      <p:sp>
        <p:nvSpPr>
          <p:cNvPr name="Freeform 4" id="4"/>
          <p:cNvSpPr/>
          <p:nvPr/>
        </p:nvSpPr>
        <p:spPr>
          <a:xfrm flipH="false" flipV="false" rot="-7252243">
            <a:off x="13699444" y="2230257"/>
            <a:ext cx="1330612" cy="2514903"/>
          </a:xfrm>
          <a:custGeom>
            <a:avLst/>
            <a:gdLst/>
            <a:ahLst/>
            <a:cxnLst/>
            <a:rect r="r" b="b" t="t" l="l"/>
            <a:pathLst>
              <a:path h="2514903" w="1330612">
                <a:moveTo>
                  <a:pt x="0" y="0"/>
                </a:moveTo>
                <a:lnTo>
                  <a:pt x="1330613" y="0"/>
                </a:lnTo>
                <a:lnTo>
                  <a:pt x="1330613" y="2514903"/>
                </a:lnTo>
                <a:lnTo>
                  <a:pt x="0" y="25149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323844" y="7564642"/>
            <a:ext cx="11406867" cy="1488168"/>
          </a:xfrm>
          <a:custGeom>
            <a:avLst/>
            <a:gdLst/>
            <a:ahLst/>
            <a:cxnLst/>
            <a:rect r="r" b="b" t="t" l="l"/>
            <a:pathLst>
              <a:path h="1488168" w="11406867">
                <a:moveTo>
                  <a:pt x="0" y="0"/>
                </a:moveTo>
                <a:lnTo>
                  <a:pt x="11406867" y="0"/>
                </a:lnTo>
                <a:lnTo>
                  <a:pt x="11406867" y="1488168"/>
                </a:lnTo>
                <a:lnTo>
                  <a:pt x="0" y="1488168"/>
                </a:lnTo>
                <a:lnTo>
                  <a:pt x="0" y="0"/>
                </a:lnTo>
                <a:close/>
              </a:path>
            </a:pathLst>
          </a:custGeom>
          <a:blipFill>
            <a:blip r:embed="rId7"/>
            <a:stretch>
              <a:fillRect l="-1710" t="0" r="-1496" b="0"/>
            </a:stretch>
          </a:blipFill>
        </p:spPr>
      </p:sp>
      <p:sp>
        <p:nvSpPr>
          <p:cNvPr name="TextBox 6" id="6"/>
          <p:cNvSpPr txBox="true"/>
          <p:nvPr/>
        </p:nvSpPr>
        <p:spPr>
          <a:xfrm rot="0">
            <a:off x="6990316" y="2954625"/>
            <a:ext cx="3333871" cy="837567"/>
          </a:xfrm>
          <a:prstGeom prst="rect">
            <a:avLst/>
          </a:prstGeom>
        </p:spPr>
        <p:txBody>
          <a:bodyPr anchor="t" rtlCol="false" tIns="0" lIns="0" bIns="0" rIns="0">
            <a:spAutoFit/>
          </a:bodyPr>
          <a:lstStyle/>
          <a:p>
            <a:pPr algn="l">
              <a:lnSpc>
                <a:spcPts val="7279"/>
              </a:lnSpc>
            </a:pPr>
            <a:r>
              <a:rPr lang="en-US" sz="3999">
                <a:solidFill>
                  <a:srgbClr val="000000"/>
                </a:solidFill>
                <a:latin typeface="Tahoma"/>
                <a:ea typeface="Tahoma"/>
                <a:cs typeface="Tahoma"/>
                <a:sym typeface="Tahoma"/>
              </a:rPr>
              <a:t>Loại bỏ oulier </a:t>
            </a:r>
          </a:p>
        </p:txBody>
      </p:sp>
      <p:sp>
        <p:nvSpPr>
          <p:cNvPr name="TextBox 7" id="7"/>
          <p:cNvSpPr txBox="true"/>
          <p:nvPr/>
        </p:nvSpPr>
        <p:spPr>
          <a:xfrm rot="0">
            <a:off x="6513840" y="6437015"/>
            <a:ext cx="4286824" cy="837567"/>
          </a:xfrm>
          <a:prstGeom prst="rect">
            <a:avLst/>
          </a:prstGeom>
        </p:spPr>
        <p:txBody>
          <a:bodyPr anchor="t" rtlCol="false" tIns="0" lIns="0" bIns="0" rIns="0">
            <a:spAutoFit/>
          </a:bodyPr>
          <a:lstStyle/>
          <a:p>
            <a:pPr algn="l">
              <a:lnSpc>
                <a:spcPts val="7279"/>
              </a:lnSpc>
            </a:pPr>
            <a:r>
              <a:rPr lang="en-US" sz="3999">
                <a:solidFill>
                  <a:srgbClr val="000000"/>
                </a:solidFill>
                <a:latin typeface="Tahoma"/>
                <a:ea typeface="Tahoma"/>
                <a:cs typeface="Tahoma"/>
                <a:sym typeface="Tahoma"/>
              </a:rPr>
              <a:t>Phân chia dữ liệu</a:t>
            </a:r>
          </a:p>
        </p:txBody>
      </p:sp>
      <p:sp>
        <p:nvSpPr>
          <p:cNvPr name="TextBox 8" id="8"/>
          <p:cNvSpPr txBox="true"/>
          <p:nvPr/>
        </p:nvSpPr>
        <p:spPr>
          <a:xfrm rot="0">
            <a:off x="11277139" y="2954625"/>
            <a:ext cx="3333871" cy="837567"/>
          </a:xfrm>
          <a:prstGeom prst="rect">
            <a:avLst/>
          </a:prstGeom>
        </p:spPr>
        <p:txBody>
          <a:bodyPr anchor="t" rtlCol="false" tIns="0" lIns="0" bIns="0" rIns="0">
            <a:spAutoFit/>
          </a:bodyPr>
          <a:lstStyle/>
          <a:p>
            <a:pPr algn="l">
              <a:lnSpc>
                <a:spcPts val="7279"/>
              </a:lnSpc>
            </a:pPr>
            <a:r>
              <a:rPr lang="en-US" sz="3999">
                <a:solidFill>
                  <a:srgbClr val="7925E9"/>
                </a:solidFill>
                <a:latin typeface="Tahoma"/>
                <a:ea typeface="Tahoma"/>
                <a:cs typeface="Tahoma"/>
                <a:sym typeface="Tahoma"/>
              </a:rPr>
              <a:t>13200</a:t>
            </a:r>
          </a:p>
        </p:txBody>
      </p:sp>
      <p:sp>
        <p:nvSpPr>
          <p:cNvPr name="TextBox 9" id="9"/>
          <p:cNvSpPr txBox="true"/>
          <p:nvPr/>
        </p:nvSpPr>
        <p:spPr>
          <a:xfrm rot="0">
            <a:off x="16063776" y="2954625"/>
            <a:ext cx="3333871" cy="837567"/>
          </a:xfrm>
          <a:prstGeom prst="rect">
            <a:avLst/>
          </a:prstGeom>
        </p:spPr>
        <p:txBody>
          <a:bodyPr anchor="t" rtlCol="false" tIns="0" lIns="0" bIns="0" rIns="0">
            <a:spAutoFit/>
          </a:bodyPr>
          <a:lstStyle/>
          <a:p>
            <a:pPr algn="l">
              <a:lnSpc>
                <a:spcPts val="7279"/>
              </a:lnSpc>
            </a:pPr>
            <a:r>
              <a:rPr lang="en-US" sz="3999">
                <a:solidFill>
                  <a:srgbClr val="00BF63"/>
                </a:solidFill>
                <a:latin typeface="Tahoma"/>
                <a:ea typeface="Tahoma"/>
                <a:cs typeface="Tahoma"/>
                <a:sym typeface="Tahoma"/>
              </a:rPr>
              <a:t>11689</a:t>
            </a:r>
          </a:p>
        </p:txBody>
      </p:sp>
      <p:sp>
        <p:nvSpPr>
          <p:cNvPr name="TextBox 10" id="10"/>
          <p:cNvSpPr txBox="true"/>
          <p:nvPr/>
        </p:nvSpPr>
        <p:spPr>
          <a:xfrm rot="0">
            <a:off x="2197401" y="392825"/>
            <a:ext cx="4792915" cy="844551"/>
          </a:xfrm>
          <a:prstGeom prst="rect">
            <a:avLst/>
          </a:prstGeom>
        </p:spPr>
        <p:txBody>
          <a:bodyPr anchor="t" rtlCol="false" tIns="0" lIns="0" bIns="0" rIns="0">
            <a:spAutoFit/>
          </a:bodyPr>
          <a:lstStyle/>
          <a:p>
            <a:pPr algn="ctr">
              <a:lnSpc>
                <a:spcPts val="6999"/>
              </a:lnSpc>
            </a:pPr>
            <a:r>
              <a:rPr lang="en-US" sz="4999" b="true">
                <a:solidFill>
                  <a:srgbClr val="FF5055"/>
                </a:solidFill>
                <a:latin typeface="Tahoma Bold"/>
                <a:ea typeface="Tahoma Bold"/>
                <a:cs typeface="Tahoma Bold"/>
                <a:sym typeface="Tahoma Bold"/>
              </a:rPr>
              <a:t>XỬ LÝ DỮ LIỆU</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645913" y="393900"/>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60132" y="1828392"/>
            <a:ext cx="6627684" cy="1130707"/>
          </a:xfrm>
          <a:custGeom>
            <a:avLst/>
            <a:gdLst/>
            <a:ahLst/>
            <a:cxnLst/>
            <a:rect r="r" b="b" t="t" l="l"/>
            <a:pathLst>
              <a:path h="1130707" w="6627684">
                <a:moveTo>
                  <a:pt x="0" y="0"/>
                </a:moveTo>
                <a:lnTo>
                  <a:pt x="6627685" y="0"/>
                </a:lnTo>
                <a:lnTo>
                  <a:pt x="6627685" y="1130707"/>
                </a:lnTo>
                <a:lnTo>
                  <a:pt x="0" y="1130707"/>
                </a:lnTo>
                <a:lnTo>
                  <a:pt x="0" y="0"/>
                </a:lnTo>
                <a:close/>
              </a:path>
            </a:pathLst>
          </a:custGeom>
          <a:blipFill>
            <a:blip r:embed="rId4"/>
            <a:stretch>
              <a:fillRect l="0" t="0" r="0" b="0"/>
            </a:stretch>
          </a:blipFill>
        </p:spPr>
      </p:sp>
      <p:sp>
        <p:nvSpPr>
          <p:cNvPr name="Freeform 4" id="4"/>
          <p:cNvSpPr/>
          <p:nvPr/>
        </p:nvSpPr>
        <p:spPr>
          <a:xfrm flipH="false" flipV="false" rot="-5400000">
            <a:off x="13009761" y="1649125"/>
            <a:ext cx="989033" cy="1869306"/>
          </a:xfrm>
          <a:custGeom>
            <a:avLst/>
            <a:gdLst/>
            <a:ahLst/>
            <a:cxnLst/>
            <a:rect r="r" b="b" t="t" l="l"/>
            <a:pathLst>
              <a:path h="1869306" w="989033">
                <a:moveTo>
                  <a:pt x="0" y="0"/>
                </a:moveTo>
                <a:lnTo>
                  <a:pt x="989033" y="0"/>
                </a:lnTo>
                <a:lnTo>
                  <a:pt x="989033" y="1869307"/>
                </a:lnTo>
                <a:lnTo>
                  <a:pt x="0" y="18693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143693" y="3427508"/>
            <a:ext cx="4875532" cy="1715992"/>
          </a:xfrm>
          <a:custGeom>
            <a:avLst/>
            <a:gdLst/>
            <a:ahLst/>
            <a:cxnLst/>
            <a:rect r="r" b="b" t="t" l="l"/>
            <a:pathLst>
              <a:path h="1715992" w="4875532">
                <a:moveTo>
                  <a:pt x="0" y="0"/>
                </a:moveTo>
                <a:lnTo>
                  <a:pt x="4875532" y="0"/>
                </a:lnTo>
                <a:lnTo>
                  <a:pt x="4875532" y="1715992"/>
                </a:lnTo>
                <a:lnTo>
                  <a:pt x="0" y="17159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3638844" y="5958187"/>
            <a:ext cx="5053325" cy="1470058"/>
          </a:xfrm>
          <a:custGeom>
            <a:avLst/>
            <a:gdLst/>
            <a:ahLst/>
            <a:cxnLst/>
            <a:rect r="r" b="b" t="t" l="l"/>
            <a:pathLst>
              <a:path h="1470058" w="5053325">
                <a:moveTo>
                  <a:pt x="0" y="0"/>
                </a:moveTo>
                <a:lnTo>
                  <a:pt x="5053325" y="0"/>
                </a:lnTo>
                <a:lnTo>
                  <a:pt x="5053325" y="1470058"/>
                </a:lnTo>
                <a:lnTo>
                  <a:pt x="0" y="14700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97745" y="4488440"/>
            <a:ext cx="1093360" cy="1398484"/>
          </a:xfrm>
          <a:custGeom>
            <a:avLst/>
            <a:gdLst/>
            <a:ahLst/>
            <a:cxnLst/>
            <a:rect r="r" b="b" t="t" l="l"/>
            <a:pathLst>
              <a:path h="1398484" w="1093360">
                <a:moveTo>
                  <a:pt x="0" y="0"/>
                </a:moveTo>
                <a:lnTo>
                  <a:pt x="1093361" y="0"/>
                </a:lnTo>
                <a:lnTo>
                  <a:pt x="1093361" y="1398484"/>
                </a:lnTo>
                <a:lnTo>
                  <a:pt x="0" y="13984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297745" y="1742739"/>
            <a:ext cx="1302013" cy="1302013"/>
          </a:xfrm>
          <a:custGeom>
            <a:avLst/>
            <a:gdLst/>
            <a:ahLst/>
            <a:cxnLst/>
            <a:rect r="r" b="b" t="t" l="l"/>
            <a:pathLst>
              <a:path h="1302013" w="1302013">
                <a:moveTo>
                  <a:pt x="0" y="0"/>
                </a:moveTo>
                <a:lnTo>
                  <a:pt x="1302014" y="0"/>
                </a:lnTo>
                <a:lnTo>
                  <a:pt x="1302014" y="1302013"/>
                </a:lnTo>
                <a:lnTo>
                  <a:pt x="0" y="130201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297745" y="7374571"/>
            <a:ext cx="1302013" cy="1302013"/>
          </a:xfrm>
          <a:custGeom>
            <a:avLst/>
            <a:gdLst/>
            <a:ahLst/>
            <a:cxnLst/>
            <a:rect r="r" b="b" t="t" l="l"/>
            <a:pathLst>
              <a:path h="1302013" w="1302013">
                <a:moveTo>
                  <a:pt x="0" y="0"/>
                </a:moveTo>
                <a:lnTo>
                  <a:pt x="1302014" y="0"/>
                </a:lnTo>
                <a:lnTo>
                  <a:pt x="1302014" y="1302014"/>
                </a:lnTo>
                <a:lnTo>
                  <a:pt x="0" y="130201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0423808" y="5958187"/>
            <a:ext cx="5053325" cy="1470058"/>
          </a:xfrm>
          <a:custGeom>
            <a:avLst/>
            <a:gdLst/>
            <a:ahLst/>
            <a:cxnLst/>
            <a:rect r="r" b="b" t="t" l="l"/>
            <a:pathLst>
              <a:path h="1470058" w="5053325">
                <a:moveTo>
                  <a:pt x="0" y="0"/>
                </a:moveTo>
                <a:lnTo>
                  <a:pt x="5053325" y="0"/>
                </a:lnTo>
                <a:lnTo>
                  <a:pt x="5053325" y="1470058"/>
                </a:lnTo>
                <a:lnTo>
                  <a:pt x="0" y="147005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8955900" y="6430960"/>
            <a:ext cx="1204177" cy="640276"/>
          </a:xfrm>
          <a:custGeom>
            <a:avLst/>
            <a:gdLst/>
            <a:ahLst/>
            <a:cxnLst/>
            <a:rect r="r" b="b" t="t" l="l"/>
            <a:pathLst>
              <a:path h="640276" w="1204177">
                <a:moveTo>
                  <a:pt x="0" y="0"/>
                </a:moveTo>
                <a:lnTo>
                  <a:pt x="1204177" y="0"/>
                </a:lnTo>
                <a:lnTo>
                  <a:pt x="1204177" y="640276"/>
                </a:lnTo>
                <a:lnTo>
                  <a:pt x="0" y="64027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5979791" y="8676585"/>
            <a:ext cx="5952217" cy="863439"/>
          </a:xfrm>
          <a:custGeom>
            <a:avLst/>
            <a:gdLst/>
            <a:ahLst/>
            <a:cxnLst/>
            <a:rect r="r" b="b" t="t" l="l"/>
            <a:pathLst>
              <a:path h="863439" w="5952217">
                <a:moveTo>
                  <a:pt x="0" y="0"/>
                </a:moveTo>
                <a:lnTo>
                  <a:pt x="5952217" y="0"/>
                </a:lnTo>
                <a:lnTo>
                  <a:pt x="5952217" y="863438"/>
                </a:lnTo>
                <a:lnTo>
                  <a:pt x="0" y="863438"/>
                </a:lnTo>
                <a:lnTo>
                  <a:pt x="0" y="0"/>
                </a:lnTo>
                <a:close/>
              </a:path>
            </a:pathLst>
          </a:custGeom>
          <a:blipFill>
            <a:blip r:embed="rId19"/>
            <a:stretch>
              <a:fillRect l="0" t="0" r="0" b="0"/>
            </a:stretch>
          </a:blipFill>
        </p:spPr>
      </p:sp>
      <p:sp>
        <p:nvSpPr>
          <p:cNvPr name="TextBox 13" id="13"/>
          <p:cNvSpPr txBox="true"/>
          <p:nvPr/>
        </p:nvSpPr>
        <p:spPr>
          <a:xfrm rot="0">
            <a:off x="1599759" y="1860662"/>
            <a:ext cx="4286824" cy="837567"/>
          </a:xfrm>
          <a:prstGeom prst="rect">
            <a:avLst/>
          </a:prstGeom>
        </p:spPr>
        <p:txBody>
          <a:bodyPr anchor="t" rtlCol="false" tIns="0" lIns="0" bIns="0" rIns="0">
            <a:spAutoFit/>
          </a:bodyPr>
          <a:lstStyle/>
          <a:p>
            <a:pPr algn="l">
              <a:lnSpc>
                <a:spcPts val="7279"/>
              </a:lnSpc>
            </a:pPr>
            <a:r>
              <a:rPr lang="en-US" sz="3999">
                <a:solidFill>
                  <a:srgbClr val="000000"/>
                </a:solidFill>
                <a:latin typeface="Tahoma"/>
                <a:ea typeface="Tahoma"/>
                <a:cs typeface="Tahoma"/>
                <a:sym typeface="Tahoma"/>
              </a:rPr>
              <a:t>Mô hình cơ bản</a:t>
            </a:r>
          </a:p>
        </p:txBody>
      </p:sp>
      <p:sp>
        <p:nvSpPr>
          <p:cNvPr name="TextBox 14" id="14"/>
          <p:cNvSpPr txBox="true"/>
          <p:nvPr/>
        </p:nvSpPr>
        <p:spPr>
          <a:xfrm rot="0">
            <a:off x="1599759" y="7492494"/>
            <a:ext cx="6603971" cy="837567"/>
          </a:xfrm>
          <a:prstGeom prst="rect">
            <a:avLst/>
          </a:prstGeom>
        </p:spPr>
        <p:txBody>
          <a:bodyPr anchor="t" rtlCol="false" tIns="0" lIns="0" bIns="0" rIns="0">
            <a:spAutoFit/>
          </a:bodyPr>
          <a:lstStyle/>
          <a:p>
            <a:pPr algn="l">
              <a:lnSpc>
                <a:spcPts val="7279"/>
              </a:lnSpc>
            </a:pPr>
            <a:r>
              <a:rPr lang="en-US" sz="3999">
                <a:solidFill>
                  <a:srgbClr val="000000"/>
                </a:solidFill>
                <a:latin typeface="Tahoma"/>
                <a:ea typeface="Tahoma"/>
                <a:cs typeface="Tahoma"/>
                <a:sym typeface="Tahoma"/>
              </a:rPr>
              <a:t>Mô hình với tham số tối ưu</a:t>
            </a:r>
          </a:p>
        </p:txBody>
      </p:sp>
      <p:sp>
        <p:nvSpPr>
          <p:cNvPr name="TextBox 15" id="15"/>
          <p:cNvSpPr txBox="true"/>
          <p:nvPr/>
        </p:nvSpPr>
        <p:spPr>
          <a:xfrm rot="0">
            <a:off x="4752850" y="6230935"/>
            <a:ext cx="4286824" cy="724536"/>
          </a:xfrm>
          <a:prstGeom prst="rect">
            <a:avLst/>
          </a:prstGeom>
        </p:spPr>
        <p:txBody>
          <a:bodyPr anchor="t" rtlCol="false" tIns="0" lIns="0" bIns="0" rIns="0">
            <a:spAutoFit/>
          </a:bodyPr>
          <a:lstStyle/>
          <a:p>
            <a:pPr algn="l">
              <a:lnSpc>
                <a:spcPts val="6369"/>
              </a:lnSpc>
            </a:pPr>
            <a:r>
              <a:rPr lang="en-US" sz="3499">
                <a:solidFill>
                  <a:srgbClr val="000000"/>
                </a:solidFill>
                <a:latin typeface="Tahoma"/>
                <a:ea typeface="Tahoma"/>
                <a:cs typeface="Tahoma"/>
                <a:sym typeface="Tahoma"/>
              </a:rPr>
              <a:t>Random Search</a:t>
            </a:r>
          </a:p>
        </p:txBody>
      </p:sp>
      <p:sp>
        <p:nvSpPr>
          <p:cNvPr name="TextBox 16" id="16"/>
          <p:cNvSpPr txBox="true"/>
          <p:nvPr/>
        </p:nvSpPr>
        <p:spPr>
          <a:xfrm rot="0">
            <a:off x="11983490" y="6230935"/>
            <a:ext cx="4286824" cy="724536"/>
          </a:xfrm>
          <a:prstGeom prst="rect">
            <a:avLst/>
          </a:prstGeom>
        </p:spPr>
        <p:txBody>
          <a:bodyPr anchor="t" rtlCol="false" tIns="0" lIns="0" bIns="0" rIns="0">
            <a:spAutoFit/>
          </a:bodyPr>
          <a:lstStyle/>
          <a:p>
            <a:pPr algn="l">
              <a:lnSpc>
                <a:spcPts val="6369"/>
              </a:lnSpc>
            </a:pPr>
            <a:r>
              <a:rPr lang="en-US" sz="3499">
                <a:solidFill>
                  <a:srgbClr val="000000"/>
                </a:solidFill>
                <a:latin typeface="Tahoma"/>
                <a:ea typeface="Tahoma"/>
                <a:cs typeface="Tahoma"/>
                <a:sym typeface="Tahoma"/>
              </a:rPr>
              <a:t>Grid Search</a:t>
            </a:r>
          </a:p>
        </p:txBody>
      </p:sp>
      <p:sp>
        <p:nvSpPr>
          <p:cNvPr name="TextBox 17" id="17"/>
          <p:cNvSpPr txBox="true"/>
          <p:nvPr/>
        </p:nvSpPr>
        <p:spPr>
          <a:xfrm rot="0">
            <a:off x="1495432" y="4654599"/>
            <a:ext cx="4286824" cy="837567"/>
          </a:xfrm>
          <a:prstGeom prst="rect">
            <a:avLst/>
          </a:prstGeom>
        </p:spPr>
        <p:txBody>
          <a:bodyPr anchor="t" rtlCol="false" tIns="0" lIns="0" bIns="0" rIns="0">
            <a:spAutoFit/>
          </a:bodyPr>
          <a:lstStyle/>
          <a:p>
            <a:pPr algn="l">
              <a:lnSpc>
                <a:spcPts val="7279"/>
              </a:lnSpc>
            </a:pPr>
            <a:r>
              <a:rPr lang="en-US" sz="3999">
                <a:solidFill>
                  <a:srgbClr val="000000"/>
                </a:solidFill>
                <a:latin typeface="Tahoma"/>
                <a:ea typeface="Tahoma"/>
                <a:cs typeface="Tahoma"/>
                <a:sym typeface="Tahoma"/>
              </a:rPr>
              <a:t>Tìm tham số tối ưu</a:t>
            </a:r>
          </a:p>
        </p:txBody>
      </p:sp>
      <p:sp>
        <p:nvSpPr>
          <p:cNvPr name="TextBox 18" id="18"/>
          <p:cNvSpPr txBox="true"/>
          <p:nvPr/>
        </p:nvSpPr>
        <p:spPr>
          <a:xfrm rot="0">
            <a:off x="14152890" y="3920643"/>
            <a:ext cx="2857139" cy="567797"/>
          </a:xfrm>
          <a:prstGeom prst="rect">
            <a:avLst/>
          </a:prstGeom>
        </p:spPr>
        <p:txBody>
          <a:bodyPr anchor="t" rtlCol="false" tIns="0" lIns="0" bIns="0" rIns="0">
            <a:spAutoFit/>
          </a:bodyPr>
          <a:lstStyle/>
          <a:p>
            <a:pPr algn="l">
              <a:lnSpc>
                <a:spcPts val="4852"/>
              </a:lnSpc>
            </a:pPr>
            <a:r>
              <a:rPr lang="en-US" sz="2665">
                <a:solidFill>
                  <a:srgbClr val="000000"/>
                </a:solidFill>
                <a:latin typeface="Tahoma"/>
                <a:ea typeface="Tahoma"/>
                <a:cs typeface="Tahoma"/>
                <a:sym typeface="Tahoma"/>
              </a:rPr>
              <a:t>Accuracy: 97,78%</a:t>
            </a:r>
          </a:p>
        </p:txBody>
      </p:sp>
      <p:sp>
        <p:nvSpPr>
          <p:cNvPr name="TextBox 19" id="19"/>
          <p:cNvSpPr txBox="true"/>
          <p:nvPr/>
        </p:nvSpPr>
        <p:spPr>
          <a:xfrm rot="0">
            <a:off x="2188122" y="392825"/>
            <a:ext cx="7396921" cy="844551"/>
          </a:xfrm>
          <a:prstGeom prst="rect">
            <a:avLst/>
          </a:prstGeom>
        </p:spPr>
        <p:txBody>
          <a:bodyPr anchor="t" rtlCol="false" tIns="0" lIns="0" bIns="0" rIns="0">
            <a:spAutoFit/>
          </a:bodyPr>
          <a:lstStyle/>
          <a:p>
            <a:pPr algn="ctr">
              <a:lnSpc>
                <a:spcPts val="6999"/>
              </a:lnSpc>
            </a:pPr>
            <a:r>
              <a:rPr lang="en-US" sz="4999" b="true">
                <a:solidFill>
                  <a:srgbClr val="FF5055"/>
                </a:solidFill>
                <a:latin typeface="Tahoma Bold"/>
                <a:ea typeface="Tahoma Bold"/>
                <a:cs typeface="Tahoma Bold"/>
                <a:sym typeface="Tahoma Bold"/>
              </a:rPr>
              <a:t>HUẤN LUYỆN MÔ HÌNH</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645913" y="393900"/>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164230" y="1934250"/>
            <a:ext cx="4518080" cy="969363"/>
            <a:chOff x="0" y="0"/>
            <a:chExt cx="6024107" cy="1292484"/>
          </a:xfrm>
        </p:grpSpPr>
        <p:sp>
          <p:nvSpPr>
            <p:cNvPr name="Freeform 4" id="4"/>
            <p:cNvSpPr/>
            <p:nvPr/>
          </p:nvSpPr>
          <p:spPr>
            <a:xfrm flipH="false" flipV="false" rot="0">
              <a:off x="0" y="0"/>
              <a:ext cx="6024107" cy="1292484"/>
            </a:xfrm>
            <a:custGeom>
              <a:avLst/>
              <a:gdLst/>
              <a:ahLst/>
              <a:cxnLst/>
              <a:rect r="r" b="b" t="t" l="l"/>
              <a:pathLst>
                <a:path h="1292484" w="6024107">
                  <a:moveTo>
                    <a:pt x="0" y="0"/>
                  </a:moveTo>
                  <a:lnTo>
                    <a:pt x="6024107" y="0"/>
                  </a:lnTo>
                  <a:lnTo>
                    <a:pt x="6024107" y="1292484"/>
                  </a:lnTo>
                  <a:lnTo>
                    <a:pt x="0" y="1292484"/>
                  </a:lnTo>
                  <a:lnTo>
                    <a:pt x="0" y="0"/>
                  </a:lnTo>
                  <a:close/>
                </a:path>
              </a:pathLst>
            </a:custGeom>
            <a:blipFill>
              <a:blip r:embed="rId4"/>
              <a:stretch>
                <a:fillRect l="-16762" t="0" r="0" b="0"/>
              </a:stretch>
            </a:blipFill>
          </p:spPr>
        </p:sp>
        <p:sp>
          <p:nvSpPr>
            <p:cNvPr name="TextBox 5" id="5"/>
            <p:cNvSpPr txBox="true"/>
            <p:nvPr/>
          </p:nvSpPr>
          <p:spPr>
            <a:xfrm rot="0">
              <a:off x="298955" y="95969"/>
              <a:ext cx="5725152" cy="900522"/>
            </a:xfrm>
            <a:prstGeom prst="rect">
              <a:avLst/>
            </a:prstGeom>
          </p:spPr>
          <p:txBody>
            <a:bodyPr anchor="t" rtlCol="false" tIns="0" lIns="0" bIns="0" rIns="0">
              <a:spAutoFit/>
            </a:bodyPr>
            <a:lstStyle/>
            <a:p>
              <a:pPr algn="l">
                <a:lnSpc>
                  <a:spcPts val="6380"/>
                </a:lnSpc>
              </a:pPr>
              <a:r>
                <a:rPr lang="en-US" sz="3505">
                  <a:solidFill>
                    <a:srgbClr val="000000"/>
                  </a:solidFill>
                  <a:latin typeface="Tahoma"/>
                  <a:ea typeface="Tahoma"/>
                  <a:cs typeface="Tahoma"/>
                  <a:sym typeface="Tahoma"/>
                </a:rPr>
                <a:t>Accuracy: 97,56%</a:t>
              </a:r>
            </a:p>
          </p:txBody>
        </p:sp>
      </p:grpSp>
      <p:sp>
        <p:nvSpPr>
          <p:cNvPr name="Freeform 6" id="6"/>
          <p:cNvSpPr/>
          <p:nvPr/>
        </p:nvSpPr>
        <p:spPr>
          <a:xfrm flipH="false" flipV="false" rot="0">
            <a:off x="425313" y="4423245"/>
            <a:ext cx="8718687" cy="4256661"/>
          </a:xfrm>
          <a:custGeom>
            <a:avLst/>
            <a:gdLst/>
            <a:ahLst/>
            <a:cxnLst/>
            <a:rect r="r" b="b" t="t" l="l"/>
            <a:pathLst>
              <a:path h="4256661" w="8718687">
                <a:moveTo>
                  <a:pt x="0" y="0"/>
                </a:moveTo>
                <a:lnTo>
                  <a:pt x="8718687" y="0"/>
                </a:lnTo>
                <a:lnTo>
                  <a:pt x="8718687" y="4256661"/>
                </a:lnTo>
                <a:lnTo>
                  <a:pt x="0" y="4256661"/>
                </a:lnTo>
                <a:lnTo>
                  <a:pt x="0" y="0"/>
                </a:lnTo>
                <a:close/>
              </a:path>
            </a:pathLst>
          </a:custGeom>
          <a:blipFill>
            <a:blip r:embed="rId5"/>
            <a:stretch>
              <a:fillRect l="0" t="0" r="0" b="0"/>
            </a:stretch>
          </a:blipFill>
        </p:spPr>
      </p:sp>
      <p:sp>
        <p:nvSpPr>
          <p:cNvPr name="Freeform 7" id="7"/>
          <p:cNvSpPr/>
          <p:nvPr/>
        </p:nvSpPr>
        <p:spPr>
          <a:xfrm flipH="false" flipV="false" rot="0">
            <a:off x="9552813" y="3048874"/>
            <a:ext cx="8061626" cy="6209426"/>
          </a:xfrm>
          <a:custGeom>
            <a:avLst/>
            <a:gdLst/>
            <a:ahLst/>
            <a:cxnLst/>
            <a:rect r="r" b="b" t="t" l="l"/>
            <a:pathLst>
              <a:path h="6209426" w="8061626">
                <a:moveTo>
                  <a:pt x="0" y="0"/>
                </a:moveTo>
                <a:lnTo>
                  <a:pt x="8061626" y="0"/>
                </a:lnTo>
                <a:lnTo>
                  <a:pt x="8061626" y="6209426"/>
                </a:lnTo>
                <a:lnTo>
                  <a:pt x="0" y="6209426"/>
                </a:lnTo>
                <a:lnTo>
                  <a:pt x="0" y="0"/>
                </a:lnTo>
                <a:close/>
              </a:path>
            </a:pathLst>
          </a:custGeom>
          <a:blipFill>
            <a:blip r:embed="rId6"/>
            <a:stretch>
              <a:fillRect l="0" t="0" r="0" b="0"/>
            </a:stretch>
          </a:blipFill>
        </p:spPr>
      </p:sp>
      <p:sp>
        <p:nvSpPr>
          <p:cNvPr name="TextBox 8" id="8"/>
          <p:cNvSpPr txBox="true"/>
          <p:nvPr/>
        </p:nvSpPr>
        <p:spPr>
          <a:xfrm rot="0">
            <a:off x="2164230" y="392825"/>
            <a:ext cx="7834962" cy="844551"/>
          </a:xfrm>
          <a:prstGeom prst="rect">
            <a:avLst/>
          </a:prstGeom>
        </p:spPr>
        <p:txBody>
          <a:bodyPr anchor="t" rtlCol="false" tIns="0" lIns="0" bIns="0" rIns="0">
            <a:spAutoFit/>
          </a:bodyPr>
          <a:lstStyle/>
          <a:p>
            <a:pPr algn="ctr">
              <a:lnSpc>
                <a:spcPts val="6999"/>
              </a:lnSpc>
            </a:pPr>
            <a:r>
              <a:rPr lang="en-US" sz="4999" b="true">
                <a:solidFill>
                  <a:srgbClr val="FF5055"/>
                </a:solidFill>
                <a:latin typeface="Tahoma Bold"/>
                <a:ea typeface="Tahoma Bold"/>
                <a:cs typeface="Tahoma Bold"/>
                <a:sym typeface="Tahoma Bold"/>
              </a:rPr>
              <a:t>ĐÁNH GIÁ VÀ NHẬN XÉT</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645913" y="393900"/>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64230" y="2202529"/>
            <a:ext cx="13064684" cy="7250899"/>
          </a:xfrm>
          <a:custGeom>
            <a:avLst/>
            <a:gdLst/>
            <a:ahLst/>
            <a:cxnLst/>
            <a:rect r="r" b="b" t="t" l="l"/>
            <a:pathLst>
              <a:path h="7250899" w="13064684">
                <a:moveTo>
                  <a:pt x="0" y="0"/>
                </a:moveTo>
                <a:lnTo>
                  <a:pt x="13064683" y="0"/>
                </a:lnTo>
                <a:lnTo>
                  <a:pt x="13064683" y="7250899"/>
                </a:lnTo>
                <a:lnTo>
                  <a:pt x="0" y="7250899"/>
                </a:lnTo>
                <a:lnTo>
                  <a:pt x="0" y="0"/>
                </a:lnTo>
                <a:close/>
              </a:path>
            </a:pathLst>
          </a:custGeom>
          <a:blipFill>
            <a:blip r:embed="rId4"/>
            <a:stretch>
              <a:fillRect l="0" t="0" r="0" b="0"/>
            </a:stretch>
          </a:blipFill>
        </p:spPr>
      </p:sp>
      <p:sp>
        <p:nvSpPr>
          <p:cNvPr name="TextBox 4" id="4"/>
          <p:cNvSpPr txBox="true"/>
          <p:nvPr/>
        </p:nvSpPr>
        <p:spPr>
          <a:xfrm rot="0">
            <a:off x="2164230" y="392825"/>
            <a:ext cx="7834962" cy="844551"/>
          </a:xfrm>
          <a:prstGeom prst="rect">
            <a:avLst/>
          </a:prstGeom>
        </p:spPr>
        <p:txBody>
          <a:bodyPr anchor="t" rtlCol="false" tIns="0" lIns="0" bIns="0" rIns="0">
            <a:spAutoFit/>
          </a:bodyPr>
          <a:lstStyle/>
          <a:p>
            <a:pPr algn="ctr">
              <a:lnSpc>
                <a:spcPts val="6999"/>
              </a:lnSpc>
            </a:pPr>
            <a:r>
              <a:rPr lang="en-US" sz="4999" b="true">
                <a:solidFill>
                  <a:srgbClr val="FF5055"/>
                </a:solidFill>
                <a:latin typeface="Tahoma Bold"/>
                <a:ea typeface="Tahoma Bold"/>
                <a:cs typeface="Tahoma Bold"/>
                <a:sym typeface="Tahoma Bold"/>
              </a:rPr>
              <a:t>ĐÁNH GIÁ VÀ NHẬN XÉT</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645913" y="393900"/>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64230" y="3103820"/>
            <a:ext cx="14580565" cy="6325236"/>
          </a:xfrm>
          <a:prstGeom prst="rect">
            <a:avLst/>
          </a:prstGeom>
        </p:spPr>
        <p:txBody>
          <a:bodyPr anchor="t" rtlCol="false" tIns="0" lIns="0" bIns="0" rIns="0">
            <a:spAutoFit/>
          </a:bodyPr>
          <a:lstStyle/>
          <a:p>
            <a:pPr algn="l">
              <a:lnSpc>
                <a:spcPts val="6369"/>
              </a:lnSpc>
              <a:spcBef>
                <a:spcPct val="0"/>
              </a:spcBef>
            </a:pPr>
            <a:r>
              <a:rPr lang="en-US" sz="3499">
                <a:solidFill>
                  <a:srgbClr val="000000"/>
                </a:solidFill>
                <a:latin typeface="Tahoma"/>
                <a:ea typeface="Tahoma"/>
                <a:cs typeface="Tahoma"/>
                <a:sym typeface="Tahoma"/>
              </a:rPr>
              <a:t> Mô hình Random Forest sau khi tối ưu hóa cho thấy khả năng dự đoán tốt với độ chính xác khoảng 97.56%, chỉ giảm nhẹ so với mô hình ban đầu nhưng đảm bảo tính ổn định và khả năng tổng quát hóa cao hơn. Quá trình loại bỏ outlier hợp lý giúp giảm nhiễu dữ liệu mà không làm mất nhiều thông tin quan trọng. Phân tích tầm quan trọng đặc trưng cho thấy nhiệt độ, chỉ số UV, tầm nhìn và lượng mưa là các yếu tố quyết định chính. Kết quả chứng tỏ mô hình phù hợp với bài toán phân loại kiểu thời tiết và có thể triển khai thực tế với độ tin cậy cao.</a:t>
            </a:r>
          </a:p>
        </p:txBody>
      </p:sp>
      <p:sp>
        <p:nvSpPr>
          <p:cNvPr name="Freeform 4" id="4"/>
          <p:cNvSpPr/>
          <p:nvPr/>
        </p:nvSpPr>
        <p:spPr>
          <a:xfrm flipH="false" flipV="false" rot="0">
            <a:off x="1315820" y="2409569"/>
            <a:ext cx="15943480" cy="7913764"/>
          </a:xfrm>
          <a:custGeom>
            <a:avLst/>
            <a:gdLst/>
            <a:ahLst/>
            <a:cxnLst/>
            <a:rect r="r" b="b" t="t" l="l"/>
            <a:pathLst>
              <a:path h="7913764" w="15943480">
                <a:moveTo>
                  <a:pt x="0" y="0"/>
                </a:moveTo>
                <a:lnTo>
                  <a:pt x="15943480" y="0"/>
                </a:lnTo>
                <a:lnTo>
                  <a:pt x="15943480" y="7913763"/>
                </a:lnTo>
                <a:lnTo>
                  <a:pt x="0" y="79137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164230" y="392825"/>
            <a:ext cx="7834962" cy="844551"/>
          </a:xfrm>
          <a:prstGeom prst="rect">
            <a:avLst/>
          </a:prstGeom>
        </p:spPr>
        <p:txBody>
          <a:bodyPr anchor="t" rtlCol="false" tIns="0" lIns="0" bIns="0" rIns="0">
            <a:spAutoFit/>
          </a:bodyPr>
          <a:lstStyle/>
          <a:p>
            <a:pPr algn="ctr">
              <a:lnSpc>
                <a:spcPts val="6999"/>
              </a:lnSpc>
            </a:pPr>
            <a:r>
              <a:rPr lang="en-US" sz="4999" b="true">
                <a:solidFill>
                  <a:srgbClr val="FF5055"/>
                </a:solidFill>
                <a:latin typeface="Tahoma Bold"/>
                <a:ea typeface="Tahoma Bold"/>
                <a:cs typeface="Tahoma Bold"/>
                <a:sym typeface="Tahoma Bold"/>
              </a:rPr>
              <a:t>ĐÁNH GIÁ VÀ NHẬN XÉT</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305927"/>
          </a:xfrm>
          <a:custGeom>
            <a:avLst/>
            <a:gdLst/>
            <a:ahLst/>
            <a:cxnLst/>
            <a:rect r="r" b="b" t="t" l="l"/>
            <a:pathLst>
              <a:path h="10305927" w="18288000">
                <a:moveTo>
                  <a:pt x="0" y="0"/>
                </a:moveTo>
                <a:lnTo>
                  <a:pt x="18288000" y="0"/>
                </a:lnTo>
                <a:lnTo>
                  <a:pt x="18288000" y="10305927"/>
                </a:lnTo>
                <a:lnTo>
                  <a:pt x="0" y="10305927"/>
                </a:lnTo>
                <a:lnTo>
                  <a:pt x="0" y="0"/>
                </a:lnTo>
                <a:close/>
              </a:path>
            </a:pathLst>
          </a:custGeom>
          <a:blipFill>
            <a:blip r:embed="rId2"/>
            <a:stretch>
              <a:fillRect l="0" t="-9204" r="0" b="-9204"/>
            </a:stretch>
          </a:blipFill>
        </p:spPr>
      </p:sp>
      <p:sp>
        <p:nvSpPr>
          <p:cNvPr name="TextBox 3" id="3"/>
          <p:cNvSpPr txBox="true"/>
          <p:nvPr/>
        </p:nvSpPr>
        <p:spPr>
          <a:xfrm rot="0">
            <a:off x="1028700" y="4120275"/>
            <a:ext cx="15255468" cy="4200525"/>
          </a:xfrm>
          <a:prstGeom prst="rect">
            <a:avLst/>
          </a:prstGeom>
        </p:spPr>
        <p:txBody>
          <a:bodyPr anchor="t" rtlCol="false" tIns="0" lIns="0" bIns="0" rIns="0">
            <a:spAutoFit/>
          </a:bodyPr>
          <a:lstStyle/>
          <a:p>
            <a:pPr algn="ctr">
              <a:lnSpc>
                <a:spcPts val="11200"/>
              </a:lnSpc>
              <a:spcBef>
                <a:spcPct val="0"/>
              </a:spcBef>
            </a:pPr>
            <a:r>
              <a:rPr lang="en-US" b="true" sz="8000">
                <a:solidFill>
                  <a:srgbClr val="545454"/>
                </a:solidFill>
                <a:latin typeface="Times New Roman Bold"/>
                <a:ea typeface="Times New Roman Bold"/>
                <a:cs typeface="Times New Roman Bold"/>
                <a:sym typeface="Times New Roman Bold"/>
              </a:rPr>
              <a:t>BaggingClassifie</a:t>
            </a:r>
            <a:r>
              <a:rPr lang="en-US" b="true" sz="8000">
                <a:solidFill>
                  <a:srgbClr val="545454"/>
                </a:solidFill>
                <a:latin typeface="Times New Roman Bold"/>
                <a:ea typeface="Times New Roman Bold"/>
                <a:cs typeface="Times New Roman Bold"/>
                <a:sym typeface="Times New Roman Bold"/>
              </a:rPr>
              <a:t>r (Nguyễn Ngọc Hải)</a:t>
            </a:r>
          </a:p>
          <a:p>
            <a:pPr algn="ctr">
              <a:lnSpc>
                <a:spcPts val="9799"/>
              </a:lnSpc>
              <a:spcBef>
                <a:spcPct val="0"/>
              </a:spcBef>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206875" y="282135"/>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3110" y="2000863"/>
            <a:ext cx="9565686" cy="4579572"/>
          </a:xfrm>
          <a:custGeom>
            <a:avLst/>
            <a:gdLst/>
            <a:ahLst/>
            <a:cxnLst/>
            <a:rect r="r" b="b" t="t" l="l"/>
            <a:pathLst>
              <a:path h="4579572" w="9565686">
                <a:moveTo>
                  <a:pt x="0" y="0"/>
                </a:moveTo>
                <a:lnTo>
                  <a:pt x="9565685" y="0"/>
                </a:lnTo>
                <a:lnTo>
                  <a:pt x="9565685" y="4579572"/>
                </a:lnTo>
                <a:lnTo>
                  <a:pt x="0" y="4579572"/>
                </a:lnTo>
                <a:lnTo>
                  <a:pt x="0" y="0"/>
                </a:lnTo>
                <a:close/>
              </a:path>
            </a:pathLst>
          </a:custGeom>
          <a:blipFill>
            <a:blip r:embed="rId4"/>
            <a:stretch>
              <a:fillRect l="0" t="0" r="0" b="0"/>
            </a:stretch>
          </a:blipFill>
        </p:spPr>
      </p:sp>
      <p:sp>
        <p:nvSpPr>
          <p:cNvPr name="Freeform 4" id="4"/>
          <p:cNvSpPr/>
          <p:nvPr/>
        </p:nvSpPr>
        <p:spPr>
          <a:xfrm flipH="false" flipV="false" rot="0">
            <a:off x="13558452" y="1953238"/>
            <a:ext cx="8167878" cy="8229600"/>
          </a:xfrm>
          <a:custGeom>
            <a:avLst/>
            <a:gdLst/>
            <a:ahLst/>
            <a:cxnLst/>
            <a:rect r="r" b="b" t="t" l="l"/>
            <a:pathLst>
              <a:path h="8229600" w="8167878">
                <a:moveTo>
                  <a:pt x="0" y="0"/>
                </a:moveTo>
                <a:lnTo>
                  <a:pt x="8167878" y="0"/>
                </a:lnTo>
                <a:lnTo>
                  <a:pt x="8167878" y="8229600"/>
                </a:lnTo>
                <a:lnTo>
                  <a:pt x="0" y="8229600"/>
                </a:lnTo>
                <a:lnTo>
                  <a:pt x="0" y="0"/>
                </a:lnTo>
                <a:close/>
              </a:path>
            </a:pathLst>
          </a:custGeom>
          <a:blipFill>
            <a:blip r:embed="rId5"/>
            <a:stretch>
              <a:fillRect l="0" t="0" r="0" b="0"/>
            </a:stretch>
          </a:blipFill>
        </p:spPr>
      </p:sp>
      <p:sp>
        <p:nvSpPr>
          <p:cNvPr name="TextBox 5" id="5"/>
          <p:cNvSpPr txBox="true"/>
          <p:nvPr/>
        </p:nvSpPr>
        <p:spPr>
          <a:xfrm rot="0">
            <a:off x="1698607" y="445085"/>
            <a:ext cx="5131951" cy="765175"/>
          </a:xfrm>
          <a:prstGeom prst="rect">
            <a:avLst/>
          </a:prstGeom>
        </p:spPr>
        <p:txBody>
          <a:bodyPr anchor="t" rtlCol="false" tIns="0" lIns="0" bIns="0" rIns="0">
            <a:spAutoFit/>
          </a:bodyPr>
          <a:lstStyle/>
          <a:p>
            <a:pPr algn="ctr">
              <a:lnSpc>
                <a:spcPts val="5000"/>
              </a:lnSpc>
              <a:spcBef>
                <a:spcPct val="0"/>
              </a:spcBef>
            </a:pPr>
            <a:r>
              <a:rPr lang="en-US" b="true" sz="5000" spc="245">
                <a:solidFill>
                  <a:srgbClr val="000000"/>
                </a:solidFill>
                <a:latin typeface="Times New Roman Bold"/>
                <a:ea typeface="Times New Roman Bold"/>
                <a:cs typeface="Times New Roman Bold"/>
                <a:sym typeface="Times New Roman Bold"/>
              </a:rPr>
              <a:t>XỬ LÍ DỮ LIỆU</a:t>
            </a:r>
          </a:p>
        </p:txBody>
      </p:sp>
      <p:sp>
        <p:nvSpPr>
          <p:cNvPr name="TextBox 6" id="6"/>
          <p:cNvSpPr txBox="true"/>
          <p:nvPr/>
        </p:nvSpPr>
        <p:spPr>
          <a:xfrm rot="0">
            <a:off x="723110" y="1416663"/>
            <a:ext cx="5556409" cy="536575"/>
          </a:xfrm>
          <a:prstGeom prst="rect">
            <a:avLst/>
          </a:prstGeom>
        </p:spPr>
        <p:txBody>
          <a:bodyPr anchor="t" rtlCol="false" tIns="0" lIns="0" bIns="0" rIns="0">
            <a:spAutoFit/>
          </a:bodyPr>
          <a:lstStyle/>
          <a:p>
            <a:pPr algn="ctr">
              <a:lnSpc>
                <a:spcPts val="3500"/>
              </a:lnSpc>
              <a:spcBef>
                <a:spcPct val="0"/>
              </a:spcBef>
            </a:pPr>
            <a:r>
              <a:rPr lang="en-US" b="true" sz="3500" spc="171">
                <a:solidFill>
                  <a:srgbClr val="000000"/>
                </a:solidFill>
                <a:latin typeface="Times New Roman Bold"/>
                <a:ea typeface="Times New Roman Bold"/>
                <a:cs typeface="Times New Roman Bold"/>
                <a:sym typeface="Times New Roman Bold"/>
              </a:rPr>
              <a:t>LOẠI BỎ CÁC OUTLIER</a:t>
            </a:r>
          </a:p>
        </p:txBody>
      </p:sp>
      <p:sp>
        <p:nvSpPr>
          <p:cNvPr name="Freeform 7" id="7"/>
          <p:cNvSpPr/>
          <p:nvPr/>
        </p:nvSpPr>
        <p:spPr>
          <a:xfrm flipH="false" flipV="false" rot="0">
            <a:off x="723110" y="7409110"/>
            <a:ext cx="11301259" cy="1963594"/>
          </a:xfrm>
          <a:custGeom>
            <a:avLst/>
            <a:gdLst/>
            <a:ahLst/>
            <a:cxnLst/>
            <a:rect r="r" b="b" t="t" l="l"/>
            <a:pathLst>
              <a:path h="1963594" w="11301259">
                <a:moveTo>
                  <a:pt x="0" y="0"/>
                </a:moveTo>
                <a:lnTo>
                  <a:pt x="11301259" y="0"/>
                </a:lnTo>
                <a:lnTo>
                  <a:pt x="11301259" y="1963594"/>
                </a:lnTo>
                <a:lnTo>
                  <a:pt x="0" y="1963594"/>
                </a:lnTo>
                <a:lnTo>
                  <a:pt x="0" y="0"/>
                </a:lnTo>
                <a:close/>
              </a:path>
            </a:pathLst>
          </a:custGeom>
          <a:blipFill>
            <a:blip r:embed="rId6"/>
            <a:stretch>
              <a:fillRect l="0" t="0" r="0" b="0"/>
            </a:stretch>
          </a:blipFill>
        </p:spPr>
      </p:sp>
      <p:sp>
        <p:nvSpPr>
          <p:cNvPr name="TextBox 8" id="8"/>
          <p:cNvSpPr txBox="true"/>
          <p:nvPr/>
        </p:nvSpPr>
        <p:spPr>
          <a:xfrm rot="0">
            <a:off x="723110" y="6847135"/>
            <a:ext cx="4999554" cy="974725"/>
          </a:xfrm>
          <a:prstGeom prst="rect">
            <a:avLst/>
          </a:prstGeom>
        </p:spPr>
        <p:txBody>
          <a:bodyPr anchor="t" rtlCol="false" tIns="0" lIns="0" bIns="0" rIns="0">
            <a:spAutoFit/>
          </a:bodyPr>
          <a:lstStyle/>
          <a:p>
            <a:pPr algn="ctr">
              <a:lnSpc>
                <a:spcPts val="3500"/>
              </a:lnSpc>
              <a:spcBef>
                <a:spcPct val="0"/>
              </a:spcBef>
            </a:pPr>
            <a:r>
              <a:rPr lang="en-US" b="true" sz="3500" spc="171">
                <a:solidFill>
                  <a:srgbClr val="000000"/>
                </a:solidFill>
                <a:latin typeface="Times New Roman Bold"/>
                <a:ea typeface="Times New Roman Bold"/>
                <a:cs typeface="Times New Roman Bold"/>
                <a:sym typeface="Times New Roman Bold"/>
              </a:rPr>
              <a:t>PHÂN CH</a:t>
            </a:r>
            <a:r>
              <a:rPr lang="en-US" b="true" sz="3500" spc="171">
                <a:solidFill>
                  <a:srgbClr val="000000"/>
                </a:solidFill>
                <a:latin typeface="Times New Roman Bold"/>
                <a:ea typeface="Times New Roman Bold"/>
                <a:cs typeface="Times New Roman Bold"/>
                <a:sym typeface="Times New Roman Bold"/>
              </a:rPr>
              <a:t>IA DỮ LIỆU</a:t>
            </a:r>
          </a:p>
          <a:p>
            <a:pPr algn="ctr">
              <a:lnSpc>
                <a:spcPts val="3500"/>
              </a:lnSpc>
              <a:spcBef>
                <a:spcPct val="0"/>
              </a:spcBef>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277372"/>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9907" y="2382251"/>
            <a:ext cx="6192062" cy="4861798"/>
          </a:xfrm>
          <a:custGeom>
            <a:avLst/>
            <a:gdLst/>
            <a:ahLst/>
            <a:cxnLst/>
            <a:rect r="r" b="b" t="t" l="l"/>
            <a:pathLst>
              <a:path h="4861798" w="6192062">
                <a:moveTo>
                  <a:pt x="0" y="0"/>
                </a:moveTo>
                <a:lnTo>
                  <a:pt x="6192062" y="0"/>
                </a:lnTo>
                <a:lnTo>
                  <a:pt x="6192062" y="4861798"/>
                </a:lnTo>
                <a:lnTo>
                  <a:pt x="0" y="4861798"/>
                </a:lnTo>
                <a:lnTo>
                  <a:pt x="0" y="0"/>
                </a:lnTo>
                <a:close/>
              </a:path>
            </a:pathLst>
          </a:custGeom>
          <a:blipFill>
            <a:blip r:embed="rId4"/>
            <a:stretch>
              <a:fillRect l="0" t="0" r="0" b="0"/>
            </a:stretch>
          </a:blipFill>
        </p:spPr>
      </p:sp>
      <p:sp>
        <p:nvSpPr>
          <p:cNvPr name="Freeform 4" id="4"/>
          <p:cNvSpPr/>
          <p:nvPr/>
        </p:nvSpPr>
        <p:spPr>
          <a:xfrm flipH="false" flipV="false" rot="0">
            <a:off x="9427153" y="2382251"/>
            <a:ext cx="8461991" cy="4859927"/>
          </a:xfrm>
          <a:custGeom>
            <a:avLst/>
            <a:gdLst/>
            <a:ahLst/>
            <a:cxnLst/>
            <a:rect r="r" b="b" t="t" l="l"/>
            <a:pathLst>
              <a:path h="4859927" w="8461991">
                <a:moveTo>
                  <a:pt x="0" y="0"/>
                </a:moveTo>
                <a:lnTo>
                  <a:pt x="8461991" y="0"/>
                </a:lnTo>
                <a:lnTo>
                  <a:pt x="8461991" y="4859927"/>
                </a:lnTo>
                <a:lnTo>
                  <a:pt x="0" y="4859927"/>
                </a:lnTo>
                <a:lnTo>
                  <a:pt x="0" y="0"/>
                </a:lnTo>
                <a:close/>
              </a:path>
            </a:pathLst>
          </a:custGeom>
          <a:blipFill>
            <a:blip r:embed="rId5"/>
            <a:stretch>
              <a:fillRect l="0" t="0" r="0" b="0"/>
            </a:stretch>
          </a:blipFill>
        </p:spPr>
      </p:sp>
      <p:sp>
        <p:nvSpPr>
          <p:cNvPr name="TextBox 5" id="5"/>
          <p:cNvSpPr txBox="true"/>
          <p:nvPr/>
        </p:nvSpPr>
        <p:spPr>
          <a:xfrm rot="0">
            <a:off x="-826749" y="503822"/>
            <a:ext cx="21136351" cy="1393825"/>
          </a:xfrm>
          <a:prstGeom prst="rect">
            <a:avLst/>
          </a:prstGeom>
        </p:spPr>
        <p:txBody>
          <a:bodyPr anchor="t" rtlCol="false" tIns="0" lIns="0" bIns="0" rIns="0">
            <a:spAutoFit/>
          </a:bodyPr>
          <a:lstStyle/>
          <a:p>
            <a:pPr algn="ctr">
              <a:lnSpc>
                <a:spcPts val="5000"/>
              </a:lnSpc>
              <a:spcBef>
                <a:spcPct val="0"/>
              </a:spcBef>
            </a:pPr>
            <a:r>
              <a:rPr lang="en-US" b="true" sz="5000" spc="245">
                <a:solidFill>
                  <a:srgbClr val="000000"/>
                </a:solidFill>
                <a:latin typeface="Times New Roman Bold"/>
                <a:ea typeface="Times New Roman Bold"/>
                <a:cs typeface="Times New Roman Bold"/>
                <a:sym typeface="Times New Roman Bold"/>
              </a:rPr>
              <a:t>CHỌN</a:t>
            </a:r>
            <a:r>
              <a:rPr lang="en-US" b="true" sz="5000" spc="245">
                <a:solidFill>
                  <a:srgbClr val="000000"/>
                </a:solidFill>
                <a:latin typeface="Times New Roman Bold"/>
                <a:ea typeface="Times New Roman Bold"/>
                <a:cs typeface="Times New Roman Bold"/>
                <a:sym typeface="Times New Roman Bold"/>
              </a:rPr>
              <a:t> MODEL VÀ CHỌN THAM SỐ HUẤN LUYỆN</a:t>
            </a:r>
          </a:p>
          <a:p>
            <a:pPr algn="ctr">
              <a:lnSpc>
                <a:spcPts val="5000"/>
              </a:lnSpc>
              <a:spcBef>
                <a:spcPct val="0"/>
              </a:spcBef>
            </a:pPr>
          </a:p>
        </p:txBody>
      </p:sp>
      <p:sp>
        <p:nvSpPr>
          <p:cNvPr name="TextBox 6" id="6"/>
          <p:cNvSpPr txBox="true"/>
          <p:nvPr/>
        </p:nvSpPr>
        <p:spPr>
          <a:xfrm rot="0">
            <a:off x="516393" y="1624597"/>
            <a:ext cx="3452336" cy="536575"/>
          </a:xfrm>
          <a:prstGeom prst="rect">
            <a:avLst/>
          </a:prstGeom>
        </p:spPr>
        <p:txBody>
          <a:bodyPr anchor="t" rtlCol="false" tIns="0" lIns="0" bIns="0" rIns="0">
            <a:spAutoFit/>
          </a:bodyPr>
          <a:lstStyle/>
          <a:p>
            <a:pPr algn="ctr">
              <a:lnSpc>
                <a:spcPts val="3500"/>
              </a:lnSpc>
              <a:spcBef>
                <a:spcPct val="0"/>
              </a:spcBef>
            </a:pPr>
            <a:r>
              <a:rPr lang="en-US" b="true" sz="3500" spc="171">
                <a:solidFill>
                  <a:srgbClr val="000000"/>
                </a:solidFill>
                <a:latin typeface="Times New Roman Bold"/>
                <a:ea typeface="Times New Roman Bold"/>
                <a:cs typeface="Times New Roman Bold"/>
                <a:sym typeface="Times New Roman Bold"/>
              </a:rPr>
              <a:t>CHỌN MODEL</a:t>
            </a:r>
          </a:p>
        </p:txBody>
      </p:sp>
      <p:sp>
        <p:nvSpPr>
          <p:cNvPr name="TextBox 7" id="7"/>
          <p:cNvSpPr txBox="true"/>
          <p:nvPr/>
        </p:nvSpPr>
        <p:spPr>
          <a:xfrm rot="0">
            <a:off x="10709632" y="1624597"/>
            <a:ext cx="6288643" cy="536575"/>
          </a:xfrm>
          <a:prstGeom prst="rect">
            <a:avLst/>
          </a:prstGeom>
        </p:spPr>
        <p:txBody>
          <a:bodyPr anchor="t" rtlCol="false" tIns="0" lIns="0" bIns="0" rIns="0">
            <a:spAutoFit/>
          </a:bodyPr>
          <a:lstStyle/>
          <a:p>
            <a:pPr algn="ctr">
              <a:lnSpc>
                <a:spcPts val="3500"/>
              </a:lnSpc>
              <a:spcBef>
                <a:spcPct val="0"/>
              </a:spcBef>
            </a:pPr>
            <a:r>
              <a:rPr lang="en-US" b="true" sz="3500" spc="171">
                <a:solidFill>
                  <a:srgbClr val="000000"/>
                </a:solidFill>
                <a:latin typeface="Times New Roman Bold"/>
                <a:ea typeface="Times New Roman Bold"/>
                <a:cs typeface="Times New Roman Bold"/>
                <a:sym typeface="Times New Roman Bold"/>
              </a:rPr>
              <a:t>GIỚI THIỆU THUẬT TOÁN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277372"/>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4254" y="2967622"/>
            <a:ext cx="9397173" cy="5720529"/>
          </a:xfrm>
          <a:custGeom>
            <a:avLst/>
            <a:gdLst/>
            <a:ahLst/>
            <a:cxnLst/>
            <a:rect r="r" b="b" t="t" l="l"/>
            <a:pathLst>
              <a:path h="5720529" w="9397173">
                <a:moveTo>
                  <a:pt x="0" y="0"/>
                </a:moveTo>
                <a:lnTo>
                  <a:pt x="9397173" y="0"/>
                </a:lnTo>
                <a:lnTo>
                  <a:pt x="9397173" y="5720529"/>
                </a:lnTo>
                <a:lnTo>
                  <a:pt x="0" y="5720529"/>
                </a:lnTo>
                <a:lnTo>
                  <a:pt x="0" y="0"/>
                </a:lnTo>
                <a:close/>
              </a:path>
            </a:pathLst>
          </a:custGeom>
          <a:blipFill>
            <a:blip r:embed="rId4"/>
            <a:stretch>
              <a:fillRect l="0" t="0" r="0" b="0"/>
            </a:stretch>
          </a:blipFill>
        </p:spPr>
      </p:sp>
      <p:sp>
        <p:nvSpPr>
          <p:cNvPr name="Freeform 4" id="4"/>
          <p:cNvSpPr/>
          <p:nvPr/>
        </p:nvSpPr>
        <p:spPr>
          <a:xfrm flipH="false" flipV="false" rot="0">
            <a:off x="10449485" y="2967622"/>
            <a:ext cx="7271422" cy="5684066"/>
          </a:xfrm>
          <a:custGeom>
            <a:avLst/>
            <a:gdLst/>
            <a:ahLst/>
            <a:cxnLst/>
            <a:rect r="r" b="b" t="t" l="l"/>
            <a:pathLst>
              <a:path h="5684066" w="7271422">
                <a:moveTo>
                  <a:pt x="0" y="0"/>
                </a:moveTo>
                <a:lnTo>
                  <a:pt x="7271422" y="0"/>
                </a:lnTo>
                <a:lnTo>
                  <a:pt x="7271422" y="5684066"/>
                </a:lnTo>
                <a:lnTo>
                  <a:pt x="0" y="5684066"/>
                </a:lnTo>
                <a:lnTo>
                  <a:pt x="0" y="0"/>
                </a:lnTo>
                <a:close/>
              </a:path>
            </a:pathLst>
          </a:custGeom>
          <a:blipFill>
            <a:blip r:embed="rId5"/>
            <a:stretch>
              <a:fillRect l="0" t="0" r="0" b="0"/>
            </a:stretch>
          </a:blipFill>
        </p:spPr>
      </p:sp>
      <p:sp>
        <p:nvSpPr>
          <p:cNvPr name="TextBox 5" id="5"/>
          <p:cNvSpPr txBox="true"/>
          <p:nvPr/>
        </p:nvSpPr>
        <p:spPr>
          <a:xfrm rot="0">
            <a:off x="-826749" y="503822"/>
            <a:ext cx="21136351" cy="1393825"/>
          </a:xfrm>
          <a:prstGeom prst="rect">
            <a:avLst/>
          </a:prstGeom>
        </p:spPr>
        <p:txBody>
          <a:bodyPr anchor="t" rtlCol="false" tIns="0" lIns="0" bIns="0" rIns="0">
            <a:spAutoFit/>
          </a:bodyPr>
          <a:lstStyle/>
          <a:p>
            <a:pPr algn="ctr">
              <a:lnSpc>
                <a:spcPts val="5000"/>
              </a:lnSpc>
              <a:spcBef>
                <a:spcPct val="0"/>
              </a:spcBef>
            </a:pPr>
            <a:r>
              <a:rPr lang="en-US" b="true" sz="5000" spc="245">
                <a:solidFill>
                  <a:srgbClr val="000000"/>
                </a:solidFill>
                <a:latin typeface="Times New Roman Bold"/>
                <a:ea typeface="Times New Roman Bold"/>
                <a:cs typeface="Times New Roman Bold"/>
                <a:sym typeface="Times New Roman Bold"/>
              </a:rPr>
              <a:t>CHỌN</a:t>
            </a:r>
            <a:r>
              <a:rPr lang="en-US" b="true" sz="5000" spc="245">
                <a:solidFill>
                  <a:srgbClr val="000000"/>
                </a:solidFill>
                <a:latin typeface="Times New Roman Bold"/>
                <a:ea typeface="Times New Roman Bold"/>
                <a:cs typeface="Times New Roman Bold"/>
                <a:sym typeface="Times New Roman Bold"/>
              </a:rPr>
              <a:t> MODEL VÀ CHỌN THAM SỐ HUẤN LUYỆN</a:t>
            </a:r>
          </a:p>
          <a:p>
            <a:pPr algn="ctr">
              <a:lnSpc>
                <a:spcPts val="5000"/>
              </a:lnSpc>
              <a:spcBef>
                <a:spcPct val="0"/>
              </a:spcBef>
            </a:pPr>
          </a:p>
        </p:txBody>
      </p:sp>
      <p:sp>
        <p:nvSpPr>
          <p:cNvPr name="TextBox 6" id="6"/>
          <p:cNvSpPr txBox="true"/>
          <p:nvPr/>
        </p:nvSpPr>
        <p:spPr>
          <a:xfrm rot="0">
            <a:off x="-1945978" y="1624597"/>
            <a:ext cx="13759403" cy="536575"/>
          </a:xfrm>
          <a:prstGeom prst="rect">
            <a:avLst/>
          </a:prstGeom>
        </p:spPr>
        <p:txBody>
          <a:bodyPr anchor="t" rtlCol="false" tIns="0" lIns="0" bIns="0" rIns="0">
            <a:spAutoFit/>
          </a:bodyPr>
          <a:lstStyle/>
          <a:p>
            <a:pPr algn="ctr">
              <a:lnSpc>
                <a:spcPts val="3500"/>
              </a:lnSpc>
              <a:spcBef>
                <a:spcPct val="0"/>
              </a:spcBef>
            </a:pPr>
            <a:r>
              <a:rPr lang="en-US" b="true" sz="3500" spc="171">
                <a:solidFill>
                  <a:srgbClr val="000000"/>
                </a:solidFill>
                <a:latin typeface="Times New Roman Bold"/>
                <a:ea typeface="Times New Roman Bold"/>
                <a:cs typeface="Times New Roman Bold"/>
                <a:sym typeface="Times New Roman Bold"/>
              </a:rPr>
              <a:t>CHỌN THAM SỐ VÀ HUẤN LUYỆN</a:t>
            </a:r>
          </a:p>
        </p:txBody>
      </p:sp>
      <p:sp>
        <p:nvSpPr>
          <p:cNvPr name="TextBox 7" id="7"/>
          <p:cNvSpPr txBox="true"/>
          <p:nvPr/>
        </p:nvSpPr>
        <p:spPr>
          <a:xfrm rot="0">
            <a:off x="-253173" y="2589797"/>
            <a:ext cx="9397173" cy="377825"/>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RANDOMIZEDSEARCHCV</a:t>
            </a:r>
          </a:p>
        </p:txBody>
      </p:sp>
      <p:sp>
        <p:nvSpPr>
          <p:cNvPr name="TextBox 8" id="8"/>
          <p:cNvSpPr txBox="true"/>
          <p:nvPr/>
        </p:nvSpPr>
        <p:spPr>
          <a:xfrm rot="0">
            <a:off x="12899706" y="2589797"/>
            <a:ext cx="2819043" cy="377825"/>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GRIDSEARCHCV</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345886" y="377681"/>
            <a:ext cx="968057" cy="651019"/>
          </a:xfrm>
          <a:custGeom>
            <a:avLst/>
            <a:gdLst/>
            <a:ahLst/>
            <a:cxnLst/>
            <a:rect r="r" b="b" t="t" l="l"/>
            <a:pathLst>
              <a:path h="651019" w="968057">
                <a:moveTo>
                  <a:pt x="0" y="0"/>
                </a:moveTo>
                <a:lnTo>
                  <a:pt x="968057" y="0"/>
                </a:lnTo>
                <a:lnTo>
                  <a:pt x="968057" y="651019"/>
                </a:lnTo>
                <a:lnTo>
                  <a:pt x="0" y="651019"/>
                </a:lnTo>
                <a:lnTo>
                  <a:pt x="0" y="0"/>
                </a:lnTo>
                <a:close/>
              </a:path>
            </a:pathLst>
          </a:custGeom>
          <a:blipFill>
            <a:blip r:embed="rId2"/>
            <a:stretch>
              <a:fillRect l="0" t="0" r="0" b="0"/>
            </a:stretch>
          </a:blipFill>
        </p:spPr>
      </p:sp>
      <p:sp>
        <p:nvSpPr>
          <p:cNvPr name="Freeform 3" id="3"/>
          <p:cNvSpPr/>
          <p:nvPr/>
        </p:nvSpPr>
        <p:spPr>
          <a:xfrm flipH="false" flipV="false" rot="0">
            <a:off x="520109" y="1403037"/>
            <a:ext cx="11301259" cy="3150226"/>
          </a:xfrm>
          <a:custGeom>
            <a:avLst/>
            <a:gdLst/>
            <a:ahLst/>
            <a:cxnLst/>
            <a:rect r="r" b="b" t="t" l="l"/>
            <a:pathLst>
              <a:path h="3150226" w="11301259">
                <a:moveTo>
                  <a:pt x="0" y="0"/>
                </a:moveTo>
                <a:lnTo>
                  <a:pt x="11301259" y="0"/>
                </a:lnTo>
                <a:lnTo>
                  <a:pt x="11301259" y="3150226"/>
                </a:lnTo>
                <a:lnTo>
                  <a:pt x="0" y="3150226"/>
                </a:lnTo>
                <a:lnTo>
                  <a:pt x="0" y="0"/>
                </a:lnTo>
                <a:close/>
              </a:path>
            </a:pathLst>
          </a:custGeom>
          <a:blipFill>
            <a:blip r:embed="rId3"/>
            <a:stretch>
              <a:fillRect l="0" t="0" r="0" b="0"/>
            </a:stretch>
          </a:blipFill>
        </p:spPr>
      </p:sp>
      <p:sp>
        <p:nvSpPr>
          <p:cNvPr name="Freeform 4" id="4"/>
          <p:cNvSpPr/>
          <p:nvPr/>
        </p:nvSpPr>
        <p:spPr>
          <a:xfrm flipH="false" flipV="false" rot="0">
            <a:off x="520109" y="4791388"/>
            <a:ext cx="5515548" cy="4917709"/>
          </a:xfrm>
          <a:custGeom>
            <a:avLst/>
            <a:gdLst/>
            <a:ahLst/>
            <a:cxnLst/>
            <a:rect r="r" b="b" t="t" l="l"/>
            <a:pathLst>
              <a:path h="4917709" w="5515548">
                <a:moveTo>
                  <a:pt x="0" y="0"/>
                </a:moveTo>
                <a:lnTo>
                  <a:pt x="5515548" y="0"/>
                </a:lnTo>
                <a:lnTo>
                  <a:pt x="5515548" y="4917708"/>
                </a:lnTo>
                <a:lnTo>
                  <a:pt x="0" y="4917708"/>
                </a:lnTo>
                <a:lnTo>
                  <a:pt x="0" y="0"/>
                </a:lnTo>
                <a:close/>
              </a:path>
            </a:pathLst>
          </a:custGeom>
          <a:blipFill>
            <a:blip r:embed="rId4"/>
            <a:stretch>
              <a:fillRect l="0" t="0" r="0" b="0"/>
            </a:stretch>
          </a:blipFill>
        </p:spPr>
      </p:sp>
      <p:sp>
        <p:nvSpPr>
          <p:cNvPr name="Freeform 5" id="5"/>
          <p:cNvSpPr/>
          <p:nvPr/>
        </p:nvSpPr>
        <p:spPr>
          <a:xfrm flipH="false" flipV="false" rot="0">
            <a:off x="7927263" y="4791388"/>
            <a:ext cx="3862005" cy="4917709"/>
          </a:xfrm>
          <a:custGeom>
            <a:avLst/>
            <a:gdLst/>
            <a:ahLst/>
            <a:cxnLst/>
            <a:rect r="r" b="b" t="t" l="l"/>
            <a:pathLst>
              <a:path h="4917709" w="3862005">
                <a:moveTo>
                  <a:pt x="0" y="0"/>
                </a:moveTo>
                <a:lnTo>
                  <a:pt x="3862004" y="0"/>
                </a:lnTo>
                <a:lnTo>
                  <a:pt x="3862004" y="4917708"/>
                </a:lnTo>
                <a:lnTo>
                  <a:pt x="0" y="4917708"/>
                </a:lnTo>
                <a:lnTo>
                  <a:pt x="0" y="0"/>
                </a:lnTo>
                <a:close/>
              </a:path>
            </a:pathLst>
          </a:custGeom>
          <a:blipFill>
            <a:blip r:embed="rId5"/>
            <a:stretch>
              <a:fillRect l="0" t="0" r="0" b="0"/>
            </a:stretch>
          </a:blipFill>
        </p:spPr>
      </p:sp>
      <p:sp>
        <p:nvSpPr>
          <p:cNvPr name="TextBox 6" id="6"/>
          <p:cNvSpPr txBox="true"/>
          <p:nvPr/>
        </p:nvSpPr>
        <p:spPr>
          <a:xfrm rot="0">
            <a:off x="1480660" y="131691"/>
            <a:ext cx="6949462" cy="1028700"/>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Montaser Arabic Bold"/>
                <a:ea typeface="Montaser Arabic Bold"/>
                <a:cs typeface="Montaser Arabic Bold"/>
                <a:sym typeface="Montaser Arabic Bold"/>
              </a:rPr>
              <a:t>K</a:t>
            </a:r>
            <a:r>
              <a:rPr lang="en-US" b="true" sz="6000">
                <a:solidFill>
                  <a:srgbClr val="000000"/>
                </a:solidFill>
                <a:latin typeface="Montaser Arabic Bold"/>
                <a:ea typeface="Montaser Arabic Bold"/>
                <a:cs typeface="Montaser Arabic Bold"/>
                <a:sym typeface="Montaser Arabic Bold"/>
              </a:rPr>
              <a:t>hám phá dữ liệu</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277372"/>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99973" y="2656131"/>
            <a:ext cx="9118757" cy="5321979"/>
          </a:xfrm>
          <a:custGeom>
            <a:avLst/>
            <a:gdLst/>
            <a:ahLst/>
            <a:cxnLst/>
            <a:rect r="r" b="b" t="t" l="l"/>
            <a:pathLst>
              <a:path h="5321979" w="9118757">
                <a:moveTo>
                  <a:pt x="0" y="0"/>
                </a:moveTo>
                <a:lnTo>
                  <a:pt x="9118757" y="0"/>
                </a:lnTo>
                <a:lnTo>
                  <a:pt x="9118757" y="5321980"/>
                </a:lnTo>
                <a:lnTo>
                  <a:pt x="0" y="5321980"/>
                </a:lnTo>
                <a:lnTo>
                  <a:pt x="0" y="0"/>
                </a:lnTo>
                <a:close/>
              </a:path>
            </a:pathLst>
          </a:custGeom>
          <a:blipFill>
            <a:blip r:embed="rId4"/>
            <a:stretch>
              <a:fillRect l="0" t="0" r="0" b="0"/>
            </a:stretch>
          </a:blipFill>
        </p:spPr>
      </p:sp>
      <p:sp>
        <p:nvSpPr>
          <p:cNvPr name="Freeform 4" id="4"/>
          <p:cNvSpPr/>
          <p:nvPr/>
        </p:nvSpPr>
        <p:spPr>
          <a:xfrm flipH="false" flipV="false" rot="0">
            <a:off x="10550336" y="2571078"/>
            <a:ext cx="7016761" cy="5407033"/>
          </a:xfrm>
          <a:custGeom>
            <a:avLst/>
            <a:gdLst/>
            <a:ahLst/>
            <a:cxnLst/>
            <a:rect r="r" b="b" t="t" l="l"/>
            <a:pathLst>
              <a:path h="5407033" w="7016761">
                <a:moveTo>
                  <a:pt x="0" y="0"/>
                </a:moveTo>
                <a:lnTo>
                  <a:pt x="7016761" y="0"/>
                </a:lnTo>
                <a:lnTo>
                  <a:pt x="7016761" y="5407033"/>
                </a:lnTo>
                <a:lnTo>
                  <a:pt x="0" y="5407033"/>
                </a:lnTo>
                <a:lnTo>
                  <a:pt x="0" y="0"/>
                </a:lnTo>
                <a:close/>
              </a:path>
            </a:pathLst>
          </a:custGeom>
          <a:blipFill>
            <a:blip r:embed="rId5"/>
            <a:stretch>
              <a:fillRect l="0" t="0" r="0" b="0"/>
            </a:stretch>
          </a:blipFill>
        </p:spPr>
      </p:sp>
      <p:sp>
        <p:nvSpPr>
          <p:cNvPr name="TextBox 5" id="5"/>
          <p:cNvSpPr txBox="true"/>
          <p:nvPr/>
        </p:nvSpPr>
        <p:spPr>
          <a:xfrm rot="0">
            <a:off x="1396963" y="440322"/>
            <a:ext cx="8421767" cy="765175"/>
          </a:xfrm>
          <a:prstGeom prst="rect">
            <a:avLst/>
          </a:prstGeom>
        </p:spPr>
        <p:txBody>
          <a:bodyPr anchor="t" rtlCol="false" tIns="0" lIns="0" bIns="0" rIns="0">
            <a:spAutoFit/>
          </a:bodyPr>
          <a:lstStyle/>
          <a:p>
            <a:pPr algn="ctr">
              <a:lnSpc>
                <a:spcPts val="5000"/>
              </a:lnSpc>
              <a:spcBef>
                <a:spcPct val="0"/>
              </a:spcBef>
            </a:pPr>
            <a:r>
              <a:rPr lang="en-US" b="true" sz="5000" spc="245">
                <a:solidFill>
                  <a:srgbClr val="000000"/>
                </a:solidFill>
                <a:latin typeface="Times New Roman Bold"/>
                <a:ea typeface="Times New Roman Bold"/>
                <a:cs typeface="Times New Roman Bold"/>
                <a:sym typeface="Times New Roman Bold"/>
              </a:rPr>
              <a:t>ĐÁNH GIÁ VÀ NHẬN XÉT</a:t>
            </a:r>
          </a:p>
        </p:txBody>
      </p:sp>
      <p:sp>
        <p:nvSpPr>
          <p:cNvPr name="TextBox 6" id="6"/>
          <p:cNvSpPr txBox="true"/>
          <p:nvPr/>
        </p:nvSpPr>
        <p:spPr>
          <a:xfrm rot="0">
            <a:off x="1396963" y="2278307"/>
            <a:ext cx="7127136" cy="377825"/>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CLASSIFICATION REPORT</a:t>
            </a:r>
          </a:p>
        </p:txBody>
      </p:sp>
      <p:sp>
        <p:nvSpPr>
          <p:cNvPr name="TextBox 7" id="7"/>
          <p:cNvSpPr txBox="true"/>
          <p:nvPr/>
        </p:nvSpPr>
        <p:spPr>
          <a:xfrm rot="0">
            <a:off x="-4810727" y="1657764"/>
            <a:ext cx="13759403" cy="536575"/>
          </a:xfrm>
          <a:prstGeom prst="rect">
            <a:avLst/>
          </a:prstGeom>
        </p:spPr>
        <p:txBody>
          <a:bodyPr anchor="t" rtlCol="false" tIns="0" lIns="0" bIns="0" rIns="0">
            <a:spAutoFit/>
          </a:bodyPr>
          <a:lstStyle/>
          <a:p>
            <a:pPr algn="ctr">
              <a:lnSpc>
                <a:spcPts val="3500"/>
              </a:lnSpc>
              <a:spcBef>
                <a:spcPct val="0"/>
              </a:spcBef>
            </a:pPr>
            <a:r>
              <a:rPr lang="en-US" b="true" sz="3500" spc="171">
                <a:solidFill>
                  <a:srgbClr val="000000"/>
                </a:solidFill>
                <a:latin typeface="Times New Roman Bold"/>
                <a:ea typeface="Times New Roman Bold"/>
                <a:cs typeface="Times New Roman Bold"/>
                <a:sym typeface="Times New Roman Bold"/>
              </a:rPr>
              <a:t>ĐÁNH GIÁ</a:t>
            </a:r>
          </a:p>
        </p:txBody>
      </p:sp>
      <p:sp>
        <p:nvSpPr>
          <p:cNvPr name="TextBox 8" id="8"/>
          <p:cNvSpPr txBox="true"/>
          <p:nvPr/>
        </p:nvSpPr>
        <p:spPr>
          <a:xfrm rot="0">
            <a:off x="12433886" y="2193253"/>
            <a:ext cx="3636169" cy="377825"/>
          </a:xfrm>
          <a:prstGeom prst="rect">
            <a:avLst/>
          </a:prstGeom>
        </p:spPr>
        <p:txBody>
          <a:bodyPr anchor="t" rtlCol="false" tIns="0" lIns="0" bIns="0" rIns="0">
            <a:spAutoFit/>
          </a:bodyPr>
          <a:lstStyle/>
          <a:p>
            <a:pPr algn="ctr">
              <a:lnSpc>
                <a:spcPts val="2499"/>
              </a:lnSpc>
              <a:spcBef>
                <a:spcPct val="0"/>
              </a:spcBef>
            </a:pPr>
            <a:r>
              <a:rPr lang="en-US" b="true" sz="2499" spc="122">
                <a:solidFill>
                  <a:srgbClr val="000000"/>
                </a:solidFill>
                <a:latin typeface="Times New Roman Bold"/>
                <a:ea typeface="Times New Roman Bold"/>
                <a:cs typeface="Times New Roman Bold"/>
                <a:sym typeface="Times New Roman Bold"/>
              </a:rPr>
              <a:t>CONFUSION MATRIX</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277372"/>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400" y="429772"/>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955118" y="-1163565"/>
            <a:ext cx="5987143" cy="4114800"/>
          </a:xfrm>
          <a:custGeom>
            <a:avLst/>
            <a:gdLst/>
            <a:ahLst/>
            <a:cxnLst/>
            <a:rect r="r" b="b" t="t" l="l"/>
            <a:pathLst>
              <a:path h="4114800" w="5987143">
                <a:moveTo>
                  <a:pt x="0" y="0"/>
                </a:moveTo>
                <a:lnTo>
                  <a:pt x="5987143" y="0"/>
                </a:lnTo>
                <a:lnTo>
                  <a:pt x="598714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49363" y="592722"/>
            <a:ext cx="8421767" cy="765175"/>
          </a:xfrm>
          <a:prstGeom prst="rect">
            <a:avLst/>
          </a:prstGeom>
        </p:spPr>
        <p:txBody>
          <a:bodyPr anchor="t" rtlCol="false" tIns="0" lIns="0" bIns="0" rIns="0">
            <a:spAutoFit/>
          </a:bodyPr>
          <a:lstStyle/>
          <a:p>
            <a:pPr algn="ctr">
              <a:lnSpc>
                <a:spcPts val="5000"/>
              </a:lnSpc>
              <a:spcBef>
                <a:spcPct val="0"/>
              </a:spcBef>
            </a:pPr>
            <a:r>
              <a:rPr lang="en-US" b="true" sz="5000" spc="245">
                <a:solidFill>
                  <a:srgbClr val="000000"/>
                </a:solidFill>
                <a:latin typeface="Times New Roman Bold"/>
                <a:ea typeface="Times New Roman Bold"/>
                <a:cs typeface="Times New Roman Bold"/>
                <a:sym typeface="Times New Roman Bold"/>
              </a:rPr>
              <a:t>ĐÁNH GIÁ VÀ NHẬN XÉT</a:t>
            </a:r>
          </a:p>
        </p:txBody>
      </p:sp>
      <p:sp>
        <p:nvSpPr>
          <p:cNvPr name="TextBox 6" id="6"/>
          <p:cNvSpPr txBox="true"/>
          <p:nvPr/>
        </p:nvSpPr>
        <p:spPr>
          <a:xfrm rot="0">
            <a:off x="-4658327" y="1810164"/>
            <a:ext cx="13759403" cy="536575"/>
          </a:xfrm>
          <a:prstGeom prst="rect">
            <a:avLst/>
          </a:prstGeom>
        </p:spPr>
        <p:txBody>
          <a:bodyPr anchor="t" rtlCol="false" tIns="0" lIns="0" bIns="0" rIns="0">
            <a:spAutoFit/>
          </a:bodyPr>
          <a:lstStyle/>
          <a:p>
            <a:pPr algn="ctr">
              <a:lnSpc>
                <a:spcPts val="3500"/>
              </a:lnSpc>
              <a:spcBef>
                <a:spcPct val="0"/>
              </a:spcBef>
            </a:pPr>
            <a:r>
              <a:rPr lang="en-US" b="true" sz="3500" spc="171">
                <a:solidFill>
                  <a:srgbClr val="000000"/>
                </a:solidFill>
                <a:latin typeface="Times New Roman Bold"/>
                <a:ea typeface="Times New Roman Bold"/>
                <a:cs typeface="Times New Roman Bold"/>
                <a:sym typeface="Times New Roman Bold"/>
              </a:rPr>
              <a:t>NHẬN XÉT</a:t>
            </a:r>
          </a:p>
        </p:txBody>
      </p:sp>
      <p:sp>
        <p:nvSpPr>
          <p:cNvPr name="TextBox 7" id="7"/>
          <p:cNvSpPr txBox="true"/>
          <p:nvPr/>
        </p:nvSpPr>
        <p:spPr>
          <a:xfrm rot="0">
            <a:off x="152400" y="2803939"/>
            <a:ext cx="18135600" cy="6978650"/>
          </a:xfrm>
          <a:prstGeom prst="rect">
            <a:avLst/>
          </a:prstGeom>
        </p:spPr>
        <p:txBody>
          <a:bodyPr anchor="t" rtlCol="false" tIns="0" lIns="0" bIns="0" rIns="0">
            <a:spAutoFit/>
          </a:bodyPr>
          <a:lstStyle/>
          <a:p>
            <a:pPr algn="l">
              <a:lnSpc>
                <a:spcPts val="2499"/>
              </a:lnSpc>
              <a:spcBef>
                <a:spcPct val="0"/>
              </a:spcBef>
            </a:pPr>
            <a:r>
              <a:rPr lang="en-US" sz="2499" spc="122">
                <a:solidFill>
                  <a:srgbClr val="000000"/>
                </a:solidFill>
                <a:latin typeface="Times New Roman"/>
                <a:ea typeface="Times New Roman"/>
                <a:cs typeface="Times New Roman"/>
                <a:sym typeface="Times New Roman"/>
              </a:rPr>
              <a:t>Độ chính xác tổng thể</a:t>
            </a:r>
          </a:p>
          <a:p>
            <a:pPr algn="l">
              <a:lnSpc>
                <a:spcPts val="2499"/>
              </a:lnSpc>
              <a:spcBef>
                <a:spcPct val="0"/>
              </a:spcBef>
            </a:pPr>
          </a:p>
          <a:p>
            <a:pPr algn="l">
              <a:lnSpc>
                <a:spcPts val="2499"/>
              </a:lnSpc>
              <a:spcBef>
                <a:spcPct val="0"/>
              </a:spcBef>
            </a:pPr>
            <a:r>
              <a:rPr lang="en-US" sz="2499" spc="122">
                <a:solidFill>
                  <a:srgbClr val="000000"/>
                </a:solidFill>
                <a:latin typeface="Times New Roman"/>
                <a:ea typeface="Times New Roman"/>
                <a:cs typeface="Times New Roman"/>
                <a:sym typeface="Times New Roman"/>
              </a:rPr>
              <a:t>- Accuracy ≈ 96.78%, rất cao cho một mô hình phân loại 4 lớp (Cloudy, Rainy, Snowy, Sunny).</a:t>
            </a:r>
          </a:p>
          <a:p>
            <a:pPr algn="l">
              <a:lnSpc>
                <a:spcPts val="2499"/>
              </a:lnSpc>
              <a:spcBef>
                <a:spcPct val="0"/>
              </a:spcBef>
            </a:pPr>
          </a:p>
          <a:p>
            <a:pPr algn="l">
              <a:lnSpc>
                <a:spcPts val="2499"/>
              </a:lnSpc>
              <a:spcBef>
                <a:spcPct val="0"/>
              </a:spcBef>
            </a:pPr>
            <a:r>
              <a:rPr lang="en-US" sz="2499" spc="122">
                <a:solidFill>
                  <a:srgbClr val="000000"/>
                </a:solidFill>
                <a:latin typeface="Times New Roman"/>
                <a:ea typeface="Times New Roman"/>
                <a:cs typeface="Times New Roman"/>
                <a:sym typeface="Times New Roman"/>
              </a:rPr>
              <a:t>- Macro và weighted average của precision, recall, F1-score đều xấp xỉ 0.97, cho thấy mô hình khá cân bằng giữa các lớp, không bị lệch nhiều về lớp nào.</a:t>
            </a:r>
          </a:p>
          <a:p>
            <a:pPr algn="l">
              <a:lnSpc>
                <a:spcPts val="2499"/>
              </a:lnSpc>
              <a:spcBef>
                <a:spcPct val="0"/>
              </a:spcBef>
            </a:pPr>
          </a:p>
          <a:p>
            <a:pPr algn="l">
              <a:lnSpc>
                <a:spcPts val="2499"/>
              </a:lnSpc>
              <a:spcBef>
                <a:spcPct val="0"/>
              </a:spcBef>
            </a:pPr>
            <a:r>
              <a:rPr lang="en-US" sz="2499" spc="122">
                <a:solidFill>
                  <a:srgbClr val="000000"/>
                </a:solidFill>
                <a:latin typeface="Times New Roman"/>
                <a:ea typeface="Times New Roman"/>
                <a:cs typeface="Times New Roman"/>
                <a:sym typeface="Times New Roman"/>
              </a:rPr>
              <a:t>Nhận xét từ Confusion Matrix</a:t>
            </a:r>
          </a:p>
          <a:p>
            <a:pPr algn="l">
              <a:lnSpc>
                <a:spcPts val="2499"/>
              </a:lnSpc>
              <a:spcBef>
                <a:spcPct val="0"/>
              </a:spcBef>
            </a:pPr>
          </a:p>
          <a:p>
            <a:pPr algn="l">
              <a:lnSpc>
                <a:spcPts val="2499"/>
              </a:lnSpc>
              <a:spcBef>
                <a:spcPct val="0"/>
              </a:spcBef>
            </a:pPr>
            <a:r>
              <a:rPr lang="en-US" sz="2499" spc="122">
                <a:solidFill>
                  <a:srgbClr val="000000"/>
                </a:solidFill>
                <a:latin typeface="Times New Roman"/>
                <a:ea typeface="Times New Roman"/>
                <a:cs typeface="Times New Roman"/>
                <a:sym typeface="Times New Roman"/>
              </a:rPr>
              <a:t>- Nhầm lẫn nhiều nhất xảy ra giữa Cloudy ↔ Rainy và Cloudy ↔ Sunny.</a:t>
            </a:r>
          </a:p>
          <a:p>
            <a:pPr algn="l">
              <a:lnSpc>
                <a:spcPts val="2499"/>
              </a:lnSpc>
              <a:spcBef>
                <a:spcPct val="0"/>
              </a:spcBef>
            </a:pPr>
            <a:r>
              <a:rPr lang="en-US" sz="2499" spc="122">
                <a:solidFill>
                  <a:srgbClr val="000000"/>
                </a:solidFill>
                <a:latin typeface="Times New Roman"/>
                <a:ea typeface="Times New Roman"/>
                <a:cs typeface="Times New Roman"/>
                <a:sym typeface="Times New Roman"/>
              </a:rPr>
              <a:t>→ Có thể vì ảnh Cloudy dễ gây nhầm lẫn khi trời nhiều mây nhưng cũng sáng (giống Sunny) hoặc mây kèm mưa (giống Rainy).</a:t>
            </a:r>
          </a:p>
          <a:p>
            <a:pPr algn="l">
              <a:lnSpc>
                <a:spcPts val="2499"/>
              </a:lnSpc>
              <a:spcBef>
                <a:spcPct val="0"/>
              </a:spcBef>
            </a:pPr>
          </a:p>
          <a:p>
            <a:pPr algn="l">
              <a:lnSpc>
                <a:spcPts val="2499"/>
              </a:lnSpc>
              <a:spcBef>
                <a:spcPct val="0"/>
              </a:spcBef>
            </a:pPr>
            <a:r>
              <a:rPr lang="en-US" sz="2499" spc="122">
                <a:solidFill>
                  <a:srgbClr val="000000"/>
                </a:solidFill>
                <a:latin typeface="Times New Roman"/>
                <a:ea typeface="Times New Roman"/>
                <a:cs typeface="Times New Roman"/>
                <a:sym typeface="Times New Roman"/>
              </a:rPr>
              <a:t>- Snowy ít nhầm nhất → đặc trưng tuyết khá rõ ràng, mô hình phân biệt dễ dàng.</a:t>
            </a:r>
          </a:p>
          <a:p>
            <a:pPr algn="l">
              <a:lnSpc>
                <a:spcPts val="2499"/>
              </a:lnSpc>
              <a:spcBef>
                <a:spcPct val="0"/>
              </a:spcBef>
            </a:pPr>
          </a:p>
          <a:p>
            <a:pPr algn="l">
              <a:lnSpc>
                <a:spcPts val="2499"/>
              </a:lnSpc>
              <a:spcBef>
                <a:spcPct val="0"/>
              </a:spcBef>
            </a:pPr>
            <a:r>
              <a:rPr lang="en-US" sz="2499" spc="122">
                <a:solidFill>
                  <a:srgbClr val="000000"/>
                </a:solidFill>
                <a:latin typeface="Times New Roman"/>
                <a:ea typeface="Times New Roman"/>
                <a:cs typeface="Times New Roman"/>
                <a:sym typeface="Times New Roman"/>
              </a:rPr>
              <a:t>Kết luận</a:t>
            </a:r>
          </a:p>
          <a:p>
            <a:pPr algn="l">
              <a:lnSpc>
                <a:spcPts val="2499"/>
              </a:lnSpc>
              <a:spcBef>
                <a:spcPct val="0"/>
              </a:spcBef>
            </a:pPr>
          </a:p>
          <a:p>
            <a:pPr algn="l">
              <a:lnSpc>
                <a:spcPts val="2499"/>
              </a:lnSpc>
              <a:spcBef>
                <a:spcPct val="0"/>
              </a:spcBef>
            </a:pPr>
            <a:r>
              <a:rPr lang="en-US" sz="2499" spc="122">
                <a:solidFill>
                  <a:srgbClr val="000000"/>
                </a:solidFill>
                <a:latin typeface="Times New Roman"/>
                <a:ea typeface="Times New Roman"/>
                <a:cs typeface="Times New Roman"/>
                <a:sym typeface="Times New Roman"/>
              </a:rPr>
              <a:t>- Mô hình hoạt động rất tốt với độ chính xác cao.</a:t>
            </a:r>
          </a:p>
          <a:p>
            <a:pPr algn="l">
              <a:lnSpc>
                <a:spcPts val="2499"/>
              </a:lnSpc>
              <a:spcBef>
                <a:spcPct val="0"/>
              </a:spcBef>
            </a:pPr>
          </a:p>
          <a:p>
            <a:pPr algn="l">
              <a:lnSpc>
                <a:spcPts val="2499"/>
              </a:lnSpc>
              <a:spcBef>
                <a:spcPct val="0"/>
              </a:spcBef>
            </a:pPr>
            <a:r>
              <a:rPr lang="en-US" sz="2499" spc="122">
                <a:solidFill>
                  <a:srgbClr val="000000"/>
                </a:solidFill>
                <a:latin typeface="Times New Roman"/>
                <a:ea typeface="Times New Roman"/>
                <a:cs typeface="Times New Roman"/>
                <a:sym typeface="Times New Roman"/>
              </a:rPr>
              <a:t>- Điểm hạn chế chính là việc phân biệt Cloudy với Rainy và Sunny.</a:t>
            </a:r>
          </a:p>
          <a:p>
            <a:pPr algn="l">
              <a:lnSpc>
                <a:spcPts val="2499"/>
              </a:lnSpc>
              <a:spcBef>
                <a:spcPct val="0"/>
              </a:spcBef>
            </a:pPr>
          </a:p>
          <a:p>
            <a:pPr algn="l">
              <a:lnSpc>
                <a:spcPts val="2499"/>
              </a:lnSpc>
              <a:spcBef>
                <a:spcPct val="0"/>
              </a:spcBef>
            </a:pPr>
            <a:r>
              <a:rPr lang="en-US" sz="2499" spc="122">
                <a:solidFill>
                  <a:srgbClr val="000000"/>
                </a:solidFill>
                <a:latin typeface="Times New Roman"/>
                <a:ea typeface="Times New Roman"/>
                <a:cs typeface="Times New Roman"/>
                <a:sym typeface="Times New Roman"/>
              </a:rPr>
              <a:t>- Cải thiện với model khác hoặc xử lí dữ liệu tốt hơn</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44" r="0" b="-9081"/>
            </a:stretch>
          </a:blipFill>
        </p:spPr>
      </p:sp>
      <p:sp>
        <p:nvSpPr>
          <p:cNvPr name="TextBox 3" id="3"/>
          <p:cNvSpPr txBox="true"/>
          <p:nvPr/>
        </p:nvSpPr>
        <p:spPr>
          <a:xfrm rot="0">
            <a:off x="5962554" y="4527550"/>
            <a:ext cx="5538192" cy="1222376"/>
          </a:xfrm>
          <a:prstGeom prst="rect">
            <a:avLst/>
          </a:prstGeom>
        </p:spPr>
        <p:txBody>
          <a:bodyPr anchor="t" rtlCol="false" tIns="0" lIns="0" bIns="0" rIns="0">
            <a:spAutoFit/>
          </a:bodyPr>
          <a:lstStyle/>
          <a:p>
            <a:pPr algn="ctr">
              <a:lnSpc>
                <a:spcPts val="8000"/>
              </a:lnSpc>
              <a:spcBef>
                <a:spcPct val="0"/>
              </a:spcBef>
            </a:pPr>
            <a:r>
              <a:rPr lang="en-US" b="true" sz="8000" spc="392">
                <a:solidFill>
                  <a:srgbClr val="000000"/>
                </a:solidFill>
                <a:latin typeface="Times New Roman Bold"/>
                <a:ea typeface="Times New Roman Bold"/>
                <a:cs typeface="Times New Roman Bold"/>
                <a:sym typeface="Times New Roman Bold"/>
              </a:rPr>
              <a:t>KẾT LUẬN</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277372"/>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751674" y="2042894"/>
            <a:ext cx="7514216" cy="1555230"/>
          </a:xfrm>
          <a:custGeom>
            <a:avLst/>
            <a:gdLst/>
            <a:ahLst/>
            <a:cxnLst/>
            <a:rect r="r" b="b" t="t" l="l"/>
            <a:pathLst>
              <a:path h="1555230" w="7514216">
                <a:moveTo>
                  <a:pt x="0" y="0"/>
                </a:moveTo>
                <a:lnTo>
                  <a:pt x="7514215" y="0"/>
                </a:lnTo>
                <a:lnTo>
                  <a:pt x="7514215" y="1555230"/>
                </a:lnTo>
                <a:lnTo>
                  <a:pt x="0" y="1555230"/>
                </a:lnTo>
                <a:lnTo>
                  <a:pt x="0" y="0"/>
                </a:lnTo>
                <a:close/>
              </a:path>
            </a:pathLst>
          </a:custGeom>
          <a:blipFill>
            <a:blip r:embed="rId4"/>
            <a:stretch>
              <a:fillRect l="0" t="0" r="0" b="0"/>
            </a:stretch>
          </a:blipFill>
        </p:spPr>
      </p:sp>
      <p:sp>
        <p:nvSpPr>
          <p:cNvPr name="Freeform 4" id="4"/>
          <p:cNvSpPr/>
          <p:nvPr/>
        </p:nvSpPr>
        <p:spPr>
          <a:xfrm flipH="false" flipV="false" rot="0">
            <a:off x="1209597" y="1256097"/>
            <a:ext cx="5883103" cy="3760817"/>
          </a:xfrm>
          <a:custGeom>
            <a:avLst/>
            <a:gdLst/>
            <a:ahLst/>
            <a:cxnLst/>
            <a:rect r="r" b="b" t="t" l="l"/>
            <a:pathLst>
              <a:path h="3760817" w="5883103">
                <a:moveTo>
                  <a:pt x="0" y="0"/>
                </a:moveTo>
                <a:lnTo>
                  <a:pt x="5883104" y="0"/>
                </a:lnTo>
                <a:lnTo>
                  <a:pt x="5883104" y="3760817"/>
                </a:lnTo>
                <a:lnTo>
                  <a:pt x="0" y="3760817"/>
                </a:lnTo>
                <a:lnTo>
                  <a:pt x="0" y="0"/>
                </a:lnTo>
                <a:close/>
              </a:path>
            </a:pathLst>
          </a:custGeom>
          <a:blipFill>
            <a:blip r:embed="rId5"/>
            <a:stretch>
              <a:fillRect l="0" t="0" r="0" b="0"/>
            </a:stretch>
          </a:blipFill>
        </p:spPr>
      </p:sp>
      <p:sp>
        <p:nvSpPr>
          <p:cNvPr name="TextBox 5" id="5"/>
          <p:cNvSpPr txBox="true"/>
          <p:nvPr/>
        </p:nvSpPr>
        <p:spPr>
          <a:xfrm rot="0">
            <a:off x="872179" y="267847"/>
            <a:ext cx="8879495" cy="952500"/>
          </a:xfrm>
          <a:prstGeom prst="rect">
            <a:avLst/>
          </a:prstGeom>
        </p:spPr>
        <p:txBody>
          <a:bodyPr anchor="t" rtlCol="false" tIns="0" lIns="0" bIns="0" rIns="0">
            <a:spAutoFit/>
          </a:bodyPr>
          <a:lstStyle/>
          <a:p>
            <a:pPr algn="ctr">
              <a:lnSpc>
                <a:spcPts val="7439"/>
              </a:lnSpc>
              <a:spcBef>
                <a:spcPct val="0"/>
              </a:spcBef>
            </a:pPr>
            <a:r>
              <a:rPr lang="en-US" b="true" sz="6199" spc="-61">
                <a:solidFill>
                  <a:srgbClr val="000000"/>
                </a:solidFill>
                <a:latin typeface="Asap Bold"/>
                <a:ea typeface="Asap Bold"/>
                <a:cs typeface="Asap Bold"/>
                <a:sym typeface="Asap Bold"/>
              </a:rPr>
              <a:t>Bảng so sánh accuracy</a:t>
            </a:r>
          </a:p>
        </p:txBody>
      </p:sp>
      <p:sp>
        <p:nvSpPr>
          <p:cNvPr name="TextBox 6" id="6"/>
          <p:cNvSpPr txBox="true"/>
          <p:nvPr/>
        </p:nvSpPr>
        <p:spPr>
          <a:xfrm rot="0">
            <a:off x="-102149" y="6311490"/>
            <a:ext cx="18492298" cy="3565322"/>
          </a:xfrm>
          <a:prstGeom prst="rect">
            <a:avLst/>
          </a:prstGeom>
        </p:spPr>
        <p:txBody>
          <a:bodyPr anchor="t" rtlCol="false" tIns="0" lIns="0" bIns="0" rIns="0">
            <a:spAutoFit/>
          </a:bodyPr>
          <a:lstStyle/>
          <a:p>
            <a:pPr algn="l" marL="557017" indent="-278509" lvl="1">
              <a:lnSpc>
                <a:spcPts val="3147"/>
              </a:lnSpc>
              <a:buAutoNum type="arabicPeriod" startAt="1"/>
            </a:pPr>
            <a:r>
              <a:rPr lang="en-US" sz="2579" spc="-25">
                <a:solidFill>
                  <a:srgbClr val="000000"/>
                </a:solidFill>
                <a:latin typeface="Times New Roman"/>
                <a:ea typeface="Times New Roman"/>
                <a:cs typeface="Times New Roman"/>
                <a:sym typeface="Times New Roman"/>
              </a:rPr>
              <a:t>RandomForestClassifier và LGBMClassifier đạt accuracy cao nhất ~97.5–97.6%, vượt trội hơn so với các mô hình còn lại(Đây là những mô hình ensemble (tập hợp nhiều cây) nên thường cho kết quả ổn định và mạnh.)</a:t>
            </a:r>
          </a:p>
          <a:p>
            <a:pPr algn="l" marL="557017" indent="-278509" lvl="1">
              <a:lnSpc>
                <a:spcPts val="3147"/>
              </a:lnSpc>
              <a:buAutoNum type="arabicPeriod" startAt="1"/>
            </a:pPr>
            <a:r>
              <a:rPr lang="en-US" sz="2579" spc="-25">
                <a:solidFill>
                  <a:srgbClr val="000000"/>
                </a:solidFill>
                <a:latin typeface="Times New Roman"/>
                <a:ea typeface="Times New Roman"/>
                <a:cs typeface="Times New Roman"/>
                <a:sym typeface="Times New Roman"/>
              </a:rPr>
              <a:t>BaggingClassifier cũng đạt kết quả rất tốt (~96.8%), chỉ thấp hơn một chút so với RandomForest và LGBM.</a:t>
            </a:r>
          </a:p>
          <a:p>
            <a:pPr algn="l" marL="557017" indent="-278509" lvl="1">
              <a:lnSpc>
                <a:spcPts val="3147"/>
              </a:lnSpc>
              <a:buAutoNum type="arabicPeriod" startAt="1"/>
            </a:pPr>
            <a:r>
              <a:rPr lang="en-US" sz="2579" spc="-25">
                <a:solidFill>
                  <a:srgbClr val="000000"/>
                </a:solidFill>
                <a:latin typeface="Times New Roman"/>
                <a:ea typeface="Times New Roman"/>
                <a:cs typeface="Times New Roman"/>
                <a:sym typeface="Times New Roman"/>
              </a:rPr>
              <a:t>KNeighborsClassifier đạt 95.3% → vẫn khá tốt, nhưng kém hơn nhóm mô hình cây. Điều này phù hợp vì KNN thường nhạy với nhiễu và dữ liệu nhiều chiều.</a:t>
            </a:r>
          </a:p>
          <a:p>
            <a:pPr algn="l" marL="557017" indent="-278509" lvl="1">
              <a:lnSpc>
                <a:spcPts val="3147"/>
              </a:lnSpc>
              <a:buAutoNum type="arabicPeriod" startAt="1"/>
            </a:pPr>
            <a:r>
              <a:rPr lang="en-US" sz="2579" spc="-25">
                <a:solidFill>
                  <a:srgbClr val="000000"/>
                </a:solidFill>
                <a:latin typeface="Times New Roman"/>
                <a:ea typeface="Times New Roman"/>
                <a:cs typeface="Times New Roman"/>
                <a:sym typeface="Times New Roman"/>
              </a:rPr>
              <a:t> XGBClassifier đạt Accuracy ≈ 97.32%, Macro-F1 ≈ 0.9733, hiệu suất cao và ổn định. Nhận diện tốt tất cả các lớp,</a:t>
            </a:r>
            <a:r>
              <a:rPr lang="en-US" sz="2579" spc="-25">
                <a:solidFill>
                  <a:srgbClr val="000000"/>
                </a:solidFill>
                <a:latin typeface="Times New Roman"/>
                <a:ea typeface="Times New Roman"/>
                <a:cs typeface="Times New Roman"/>
                <a:sym typeface="Times New Roman"/>
              </a:rPr>
              <a:t> đặc biệt Snowy và Sunny gần như hoàn hảo. Nhầm lẫn nhẹ giữa Cloudy và Rainy do đặc trưng thị giác tương đồng.</a:t>
            </a:r>
          </a:p>
          <a:p>
            <a:pPr algn="l">
              <a:lnSpc>
                <a:spcPts val="3147"/>
              </a:lnSpc>
            </a:pPr>
            <a:r>
              <a:rPr lang="en-US" sz="2579" spc="-25">
                <a:solidFill>
                  <a:srgbClr val="000000"/>
                </a:solidFill>
                <a:latin typeface="Times New Roman"/>
                <a:ea typeface="Times New Roman"/>
                <a:cs typeface="Times New Roman"/>
                <a:sym typeface="Times New Roman"/>
              </a:rPr>
              <a:t>=&gt; Dùng model RandomForestClassifier cho bài toán phân loại thời tiết với dữ liệu đã huấn luyện.</a:t>
            </a:r>
          </a:p>
          <a:p>
            <a:pPr algn="l">
              <a:lnSpc>
                <a:spcPts val="3147"/>
              </a:lnSpc>
            </a:pPr>
          </a:p>
        </p:txBody>
      </p:sp>
      <p:sp>
        <p:nvSpPr>
          <p:cNvPr name="TextBox 7" id="7"/>
          <p:cNvSpPr txBox="true"/>
          <p:nvPr/>
        </p:nvSpPr>
        <p:spPr>
          <a:xfrm rot="0">
            <a:off x="340203" y="5511390"/>
            <a:ext cx="1738789" cy="552450"/>
          </a:xfrm>
          <a:prstGeom prst="rect">
            <a:avLst/>
          </a:prstGeom>
        </p:spPr>
        <p:txBody>
          <a:bodyPr anchor="t" rtlCol="false" tIns="0" lIns="0" bIns="0" rIns="0">
            <a:spAutoFit/>
          </a:bodyPr>
          <a:lstStyle/>
          <a:p>
            <a:pPr algn="ctr">
              <a:lnSpc>
                <a:spcPts val="4200"/>
              </a:lnSpc>
              <a:spcBef>
                <a:spcPct val="0"/>
              </a:spcBef>
            </a:pPr>
            <a:r>
              <a:rPr lang="en-US" b="true" sz="3500" spc="-35">
                <a:solidFill>
                  <a:srgbClr val="000000"/>
                </a:solidFill>
                <a:latin typeface="Asap Bold"/>
                <a:ea typeface="Asap Bold"/>
                <a:cs typeface="Asap Bold"/>
                <a:sym typeface="Asap Bold"/>
              </a:rPr>
              <a:t>Nhận xét</a:t>
            </a:r>
          </a:p>
        </p:txBody>
      </p:sp>
      <p:sp>
        <p:nvSpPr>
          <p:cNvPr name="TextBox 8" id="8"/>
          <p:cNvSpPr txBox="true"/>
          <p:nvPr/>
        </p:nvSpPr>
        <p:spPr>
          <a:xfrm rot="0">
            <a:off x="12261976" y="1490444"/>
            <a:ext cx="2029539" cy="552450"/>
          </a:xfrm>
          <a:prstGeom prst="rect">
            <a:avLst/>
          </a:prstGeom>
        </p:spPr>
        <p:txBody>
          <a:bodyPr anchor="t" rtlCol="false" tIns="0" lIns="0" bIns="0" rIns="0">
            <a:spAutoFit/>
          </a:bodyPr>
          <a:lstStyle/>
          <a:p>
            <a:pPr algn="ctr">
              <a:lnSpc>
                <a:spcPts val="4200"/>
              </a:lnSpc>
              <a:spcBef>
                <a:spcPct val="0"/>
              </a:spcBef>
            </a:pPr>
            <a:r>
              <a:rPr lang="en-US" b="true" sz="3500" spc="-35">
                <a:solidFill>
                  <a:srgbClr val="000000"/>
                </a:solidFill>
                <a:latin typeface="Asap Bold"/>
                <a:ea typeface="Asap Bold"/>
                <a:cs typeface="Asap Bold"/>
                <a:sym typeface="Asap Bold"/>
              </a:rPr>
              <a:t>Lưu model</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277372"/>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16796" y="4043082"/>
            <a:ext cx="9085066" cy="6243918"/>
          </a:xfrm>
          <a:custGeom>
            <a:avLst/>
            <a:gdLst/>
            <a:ahLst/>
            <a:cxnLst/>
            <a:rect r="r" b="b" t="t" l="l"/>
            <a:pathLst>
              <a:path h="6243918" w="9085066">
                <a:moveTo>
                  <a:pt x="0" y="0"/>
                </a:moveTo>
                <a:lnTo>
                  <a:pt x="9085067" y="0"/>
                </a:lnTo>
                <a:lnTo>
                  <a:pt x="9085067" y="6243918"/>
                </a:lnTo>
                <a:lnTo>
                  <a:pt x="0" y="6243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31386" y="1404395"/>
            <a:ext cx="17856614" cy="2339561"/>
          </a:xfrm>
          <a:prstGeom prst="rect">
            <a:avLst/>
          </a:prstGeom>
        </p:spPr>
        <p:txBody>
          <a:bodyPr anchor="t" rtlCol="false" tIns="0" lIns="0" bIns="0" rIns="0">
            <a:spAutoFit/>
          </a:bodyPr>
          <a:lstStyle/>
          <a:p>
            <a:pPr algn="l" marL="641429" indent="-320714" lvl="1">
              <a:lnSpc>
                <a:spcPts val="3743"/>
              </a:lnSpc>
              <a:buFont typeface="Arial"/>
              <a:buChar char="•"/>
            </a:pPr>
            <a:r>
              <a:rPr lang="en-US" sz="2970" spc="-29">
                <a:solidFill>
                  <a:srgbClr val="000000"/>
                </a:solidFill>
                <a:latin typeface="Asap"/>
                <a:ea typeface="Asap"/>
                <a:cs typeface="Asap"/>
                <a:sym typeface="Asap"/>
              </a:rPr>
              <a:t>RandomForestClassifier và LGBMClassifier là 2 lựa chọn tối ưu nhất cho bài toán này.</a:t>
            </a:r>
          </a:p>
          <a:p>
            <a:pPr algn="l" marL="641429" indent="-320714" lvl="1">
              <a:lnSpc>
                <a:spcPts val="3743"/>
              </a:lnSpc>
              <a:buFont typeface="Arial"/>
              <a:buChar char="•"/>
            </a:pPr>
            <a:r>
              <a:rPr lang="en-US" sz="2970" spc="-29">
                <a:solidFill>
                  <a:srgbClr val="000000"/>
                </a:solidFill>
                <a:latin typeface="Asap"/>
                <a:ea typeface="Asap"/>
                <a:cs typeface="Asap"/>
                <a:sym typeface="Asap"/>
              </a:rPr>
              <a:t>Nếu cần một mô hình dễ triển khai, ổn định → dùng RandomForest.</a:t>
            </a:r>
          </a:p>
          <a:p>
            <a:pPr algn="l" marL="641429" indent="-320714" lvl="1">
              <a:lnSpc>
                <a:spcPts val="3743"/>
              </a:lnSpc>
              <a:buFont typeface="Arial"/>
              <a:buChar char="•"/>
            </a:pPr>
            <a:r>
              <a:rPr lang="en-US" sz="2970" spc="-29">
                <a:solidFill>
                  <a:srgbClr val="000000"/>
                </a:solidFill>
                <a:latin typeface="Asap"/>
                <a:ea typeface="Asap"/>
                <a:cs typeface="Asap"/>
                <a:sym typeface="Asap"/>
              </a:rPr>
              <a:t>Nếu cần tốc độ và khả năng tổng quát hóa tốt hơn trên dữ liệu lớn → ưu tiên LGBM.</a:t>
            </a:r>
          </a:p>
          <a:p>
            <a:pPr algn="l" marL="641429" indent="-320714" lvl="1">
              <a:lnSpc>
                <a:spcPts val="3743"/>
              </a:lnSpc>
              <a:buFont typeface="Arial"/>
              <a:buChar char="•"/>
            </a:pPr>
            <a:r>
              <a:rPr lang="en-US" sz="2970" spc="-29">
                <a:solidFill>
                  <a:srgbClr val="000000"/>
                </a:solidFill>
                <a:latin typeface="Asap"/>
                <a:ea typeface="Asap"/>
                <a:cs typeface="Asap"/>
                <a:sym typeface="Asap"/>
              </a:rPr>
              <a:t>XGBoost phù hợp khi muốn tận dụng ưu thế của boosting, và có thể cải thiện thêm nếu tuning tham số kỹ hơn</a:t>
            </a:r>
            <a:r>
              <a:rPr lang="en-US" sz="2970" spc="-29">
                <a:solidFill>
                  <a:srgbClr val="000000"/>
                </a:solidFill>
                <a:latin typeface="Asap"/>
                <a:ea typeface="Asap"/>
                <a:cs typeface="Asap"/>
                <a:sym typeface="Asap"/>
              </a:rPr>
              <a:t>.</a:t>
            </a:r>
          </a:p>
        </p:txBody>
      </p:sp>
      <p:sp>
        <p:nvSpPr>
          <p:cNvPr name="TextBox 5" id="5"/>
          <p:cNvSpPr txBox="true"/>
          <p:nvPr/>
        </p:nvSpPr>
        <p:spPr>
          <a:xfrm rot="0">
            <a:off x="1498781" y="341385"/>
            <a:ext cx="2268855" cy="781050"/>
          </a:xfrm>
          <a:prstGeom prst="rect">
            <a:avLst/>
          </a:prstGeom>
        </p:spPr>
        <p:txBody>
          <a:bodyPr anchor="t" rtlCol="false" tIns="0" lIns="0" bIns="0" rIns="0">
            <a:spAutoFit/>
          </a:bodyPr>
          <a:lstStyle/>
          <a:p>
            <a:pPr algn="ctr">
              <a:lnSpc>
                <a:spcPts val="6000"/>
              </a:lnSpc>
              <a:spcBef>
                <a:spcPct val="0"/>
              </a:spcBef>
            </a:pPr>
            <a:r>
              <a:rPr lang="en-US" b="true" sz="5000" spc="-50">
                <a:solidFill>
                  <a:srgbClr val="000000"/>
                </a:solidFill>
                <a:latin typeface="Asap Bold"/>
                <a:ea typeface="Asap Bold"/>
                <a:cs typeface="Asap Bold"/>
                <a:sym typeface="Asap Bold"/>
              </a:rPr>
              <a:t>Kết luận</a:t>
            </a:r>
          </a:p>
        </p:txBody>
      </p:sp>
      <p:sp>
        <p:nvSpPr>
          <p:cNvPr name="TextBox 6" id="6"/>
          <p:cNvSpPr txBox="true"/>
          <p:nvPr/>
        </p:nvSpPr>
        <p:spPr>
          <a:xfrm rot="0">
            <a:off x="431386" y="3938887"/>
            <a:ext cx="7835384" cy="2468130"/>
          </a:xfrm>
          <a:prstGeom prst="rect">
            <a:avLst/>
          </a:prstGeom>
        </p:spPr>
        <p:txBody>
          <a:bodyPr anchor="t" rtlCol="false" tIns="0" lIns="0" bIns="0" rIns="0">
            <a:spAutoFit/>
          </a:bodyPr>
          <a:lstStyle/>
          <a:p>
            <a:pPr algn="l">
              <a:lnSpc>
                <a:spcPts val="5096"/>
              </a:lnSpc>
            </a:pPr>
            <a:r>
              <a:rPr lang="en-US" b="true" sz="4109" spc="-41">
                <a:solidFill>
                  <a:srgbClr val="000000"/>
                </a:solidFill>
                <a:latin typeface="Asap Bold"/>
                <a:ea typeface="Asap Bold"/>
                <a:cs typeface="Asap Bold"/>
                <a:sym typeface="Asap Bold"/>
              </a:rPr>
              <a:t>Định hướng cải thiện model</a:t>
            </a:r>
          </a:p>
          <a:p>
            <a:pPr algn="l" marL="633791" indent="-316895" lvl="1">
              <a:lnSpc>
                <a:spcPts val="3640"/>
              </a:lnSpc>
              <a:buFont typeface="Arial"/>
              <a:buChar char="•"/>
            </a:pPr>
            <a:r>
              <a:rPr lang="en-US" sz="2935" spc="-29">
                <a:solidFill>
                  <a:srgbClr val="000000"/>
                </a:solidFill>
                <a:latin typeface="Asap"/>
                <a:ea typeface="Asap"/>
                <a:cs typeface="Asap"/>
                <a:sym typeface="Asap"/>
              </a:rPr>
              <a:t>Tối ưu siêu tham số (Hyperparameter tuning)</a:t>
            </a:r>
          </a:p>
          <a:p>
            <a:pPr algn="l" marL="633791" indent="-316895" lvl="1">
              <a:lnSpc>
                <a:spcPts val="3640"/>
              </a:lnSpc>
              <a:buFont typeface="Arial"/>
              <a:buChar char="•"/>
            </a:pPr>
            <a:r>
              <a:rPr lang="en-US" sz="2935" spc="-29">
                <a:solidFill>
                  <a:srgbClr val="000000"/>
                </a:solidFill>
                <a:latin typeface="Asap"/>
                <a:ea typeface="Asap"/>
                <a:cs typeface="Asap"/>
                <a:sym typeface="Asap"/>
              </a:rPr>
              <a:t>Tiền xử lý dữ liệu tốt hơn</a:t>
            </a:r>
          </a:p>
          <a:p>
            <a:pPr algn="l" marL="633791" indent="-316895" lvl="1">
              <a:lnSpc>
                <a:spcPts val="3640"/>
              </a:lnSpc>
              <a:buFont typeface="Arial"/>
              <a:buChar char="•"/>
            </a:pPr>
            <a:r>
              <a:rPr lang="en-US" sz="2935" spc="-29">
                <a:solidFill>
                  <a:srgbClr val="000000"/>
                </a:solidFill>
                <a:latin typeface="Asap"/>
                <a:ea typeface="Asap"/>
                <a:cs typeface="Asap"/>
                <a:sym typeface="Asap"/>
              </a:rPr>
              <a:t>Kết hợp mô hình (Ensemble)</a:t>
            </a:r>
          </a:p>
          <a:p>
            <a:pPr algn="l" marL="633791" indent="-316895" lvl="1">
              <a:lnSpc>
                <a:spcPts val="3640"/>
              </a:lnSpc>
              <a:buFont typeface="Arial"/>
              <a:buChar char="•"/>
            </a:pPr>
            <a:r>
              <a:rPr lang="en-US" sz="2935" spc="-29">
                <a:solidFill>
                  <a:srgbClr val="000000"/>
                </a:solidFill>
                <a:latin typeface="Asap"/>
                <a:ea typeface="Asap"/>
                <a:cs typeface="Asap"/>
                <a:sym typeface="Asap"/>
              </a:rPr>
              <a:t>Phân tích nhầm lẫn chi tiết</a:t>
            </a:r>
          </a:p>
        </p:txBody>
      </p:sp>
      <p:sp>
        <p:nvSpPr>
          <p:cNvPr name="TextBox 7" id="7"/>
          <p:cNvSpPr txBox="true"/>
          <p:nvPr/>
        </p:nvSpPr>
        <p:spPr>
          <a:xfrm rot="0">
            <a:off x="431386" y="6349867"/>
            <a:ext cx="9872921" cy="2686050"/>
          </a:xfrm>
          <a:prstGeom prst="rect">
            <a:avLst/>
          </a:prstGeom>
        </p:spPr>
        <p:txBody>
          <a:bodyPr anchor="t" rtlCol="false" tIns="0" lIns="0" bIns="0" rIns="0">
            <a:spAutoFit/>
          </a:bodyPr>
          <a:lstStyle/>
          <a:p>
            <a:pPr algn="l">
              <a:lnSpc>
                <a:spcPts val="4920"/>
              </a:lnSpc>
              <a:spcBef>
                <a:spcPct val="0"/>
              </a:spcBef>
            </a:pPr>
            <a:r>
              <a:rPr lang="en-US" b="true" sz="4100" spc="-41">
                <a:solidFill>
                  <a:srgbClr val="000000"/>
                </a:solidFill>
                <a:latin typeface="Times New Roman Bold"/>
                <a:ea typeface="Times New Roman Bold"/>
                <a:cs typeface="Times New Roman Bold"/>
                <a:sym typeface="Times New Roman Bold"/>
              </a:rPr>
              <a:t>Ứng dụng bài toán:</a:t>
            </a:r>
          </a:p>
          <a:p>
            <a:pPr algn="l" marL="706448" indent="-353224" lvl="1">
              <a:lnSpc>
                <a:spcPts val="3926"/>
              </a:lnSpc>
              <a:buFont typeface="Arial"/>
              <a:buChar char="•"/>
            </a:pPr>
            <a:r>
              <a:rPr lang="en-US" sz="3272" spc="-32">
                <a:solidFill>
                  <a:srgbClr val="000000"/>
                </a:solidFill>
                <a:latin typeface="Times New Roman"/>
                <a:ea typeface="Times New Roman"/>
                <a:cs typeface="Times New Roman"/>
                <a:sym typeface="Times New Roman"/>
              </a:rPr>
              <a:t>Dự báo &amp; giám sát thời tiết tự động</a:t>
            </a:r>
          </a:p>
          <a:p>
            <a:pPr algn="l" marL="706448" indent="-353224" lvl="1">
              <a:lnSpc>
                <a:spcPts val="3926"/>
              </a:lnSpc>
              <a:buFont typeface="Arial"/>
              <a:buChar char="•"/>
            </a:pPr>
            <a:r>
              <a:rPr lang="en-US" sz="3272" spc="-32">
                <a:solidFill>
                  <a:srgbClr val="000000"/>
                </a:solidFill>
                <a:latin typeface="Times New Roman"/>
                <a:ea typeface="Times New Roman"/>
                <a:cs typeface="Times New Roman"/>
                <a:sym typeface="Times New Roman"/>
              </a:rPr>
              <a:t>Giao thông &amp; an toàn đường bộ</a:t>
            </a:r>
          </a:p>
          <a:p>
            <a:pPr algn="l" marL="706448" indent="-353224" lvl="1">
              <a:lnSpc>
                <a:spcPts val="3926"/>
              </a:lnSpc>
              <a:buFont typeface="Arial"/>
              <a:buChar char="•"/>
            </a:pPr>
            <a:r>
              <a:rPr lang="en-US" sz="3272" spc="-32">
                <a:solidFill>
                  <a:srgbClr val="000000"/>
                </a:solidFill>
                <a:latin typeface="Times New Roman"/>
                <a:ea typeface="Times New Roman"/>
                <a:cs typeface="Times New Roman"/>
                <a:sym typeface="Times New Roman"/>
              </a:rPr>
              <a:t>Nông nghiệp thông minh (Smart Farming)</a:t>
            </a:r>
          </a:p>
          <a:p>
            <a:pPr algn="l" marL="706448" indent="-353224" lvl="1">
              <a:lnSpc>
                <a:spcPts val="3926"/>
              </a:lnSpc>
              <a:buFont typeface="Arial"/>
              <a:buChar char="•"/>
            </a:pPr>
            <a:r>
              <a:rPr lang="en-US" sz="3272" spc="-32">
                <a:solidFill>
                  <a:srgbClr val="000000"/>
                </a:solidFill>
                <a:latin typeface="Times New Roman"/>
                <a:ea typeface="Times New Roman"/>
                <a:cs typeface="Times New Roman"/>
                <a:sym typeface="Times New Roman"/>
              </a:rPr>
              <a:t>Quản lý năng lượng &amp; du lịch</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277372"/>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98870" y="277372"/>
            <a:ext cx="1631654" cy="2875161"/>
          </a:xfrm>
          <a:custGeom>
            <a:avLst/>
            <a:gdLst/>
            <a:ahLst/>
            <a:cxnLst/>
            <a:rect r="r" b="b" t="t" l="l"/>
            <a:pathLst>
              <a:path h="2875161" w="1631654">
                <a:moveTo>
                  <a:pt x="0" y="0"/>
                </a:moveTo>
                <a:lnTo>
                  <a:pt x="1631655" y="0"/>
                </a:lnTo>
                <a:lnTo>
                  <a:pt x="1631655" y="2875162"/>
                </a:lnTo>
                <a:lnTo>
                  <a:pt x="0" y="2875162"/>
                </a:lnTo>
                <a:lnTo>
                  <a:pt x="0" y="0"/>
                </a:lnTo>
                <a:close/>
              </a:path>
            </a:pathLst>
          </a:custGeom>
          <a:blipFill>
            <a:blip r:embed="rId4"/>
            <a:stretch>
              <a:fillRect l="0" t="0" r="0" b="0"/>
            </a:stretch>
          </a:blipFill>
        </p:spPr>
      </p:sp>
      <p:sp>
        <p:nvSpPr>
          <p:cNvPr name="Freeform 4" id="4"/>
          <p:cNvSpPr/>
          <p:nvPr/>
        </p:nvSpPr>
        <p:spPr>
          <a:xfrm flipH="false" flipV="false" rot="0">
            <a:off x="5619627" y="4936037"/>
            <a:ext cx="6171019" cy="4759913"/>
          </a:xfrm>
          <a:custGeom>
            <a:avLst/>
            <a:gdLst/>
            <a:ahLst/>
            <a:cxnLst/>
            <a:rect r="r" b="b" t="t" l="l"/>
            <a:pathLst>
              <a:path h="4759913" w="6171019">
                <a:moveTo>
                  <a:pt x="0" y="0"/>
                </a:moveTo>
                <a:lnTo>
                  <a:pt x="6171019" y="0"/>
                </a:lnTo>
                <a:lnTo>
                  <a:pt x="6171019" y="4759913"/>
                </a:lnTo>
                <a:lnTo>
                  <a:pt x="0" y="4759913"/>
                </a:lnTo>
                <a:lnTo>
                  <a:pt x="0" y="0"/>
                </a:lnTo>
                <a:close/>
              </a:path>
            </a:pathLst>
          </a:custGeom>
          <a:blipFill>
            <a:blip r:embed="rId5"/>
            <a:stretch>
              <a:fillRect l="0" t="0" r="0" b="0"/>
            </a:stretch>
          </a:blipFill>
        </p:spPr>
      </p:sp>
      <p:sp>
        <p:nvSpPr>
          <p:cNvPr name="TextBox 5" id="5"/>
          <p:cNvSpPr txBox="true"/>
          <p:nvPr/>
        </p:nvSpPr>
        <p:spPr>
          <a:xfrm rot="0">
            <a:off x="6546556" y="5887244"/>
            <a:ext cx="4750594" cy="2571750"/>
          </a:xfrm>
          <a:prstGeom prst="rect">
            <a:avLst/>
          </a:prstGeom>
        </p:spPr>
        <p:txBody>
          <a:bodyPr anchor="t" rtlCol="false" tIns="0" lIns="0" bIns="0" rIns="0">
            <a:spAutoFit/>
          </a:bodyPr>
          <a:lstStyle/>
          <a:p>
            <a:pPr algn="ctr">
              <a:lnSpc>
                <a:spcPts val="18000"/>
              </a:lnSpc>
              <a:spcBef>
                <a:spcPct val="0"/>
              </a:spcBef>
            </a:pPr>
            <a:r>
              <a:rPr lang="en-US" sz="15000" spc="-150">
                <a:solidFill>
                  <a:srgbClr val="000000"/>
                </a:solidFill>
                <a:latin typeface="Aloja"/>
                <a:ea typeface="Aloja"/>
                <a:cs typeface="Aloja"/>
                <a:sym typeface="Aloja"/>
              </a:rPr>
              <a:t>Demo</a:t>
            </a:r>
          </a:p>
        </p:txBody>
      </p:sp>
      <p:sp>
        <p:nvSpPr>
          <p:cNvPr name="TextBox 6" id="6"/>
          <p:cNvSpPr txBox="true"/>
          <p:nvPr/>
        </p:nvSpPr>
        <p:spPr>
          <a:xfrm rot="0">
            <a:off x="1546670" y="442455"/>
            <a:ext cx="10071140" cy="3586943"/>
          </a:xfrm>
          <a:prstGeom prst="rect">
            <a:avLst/>
          </a:prstGeom>
        </p:spPr>
        <p:txBody>
          <a:bodyPr anchor="t" rtlCol="false" tIns="0" lIns="0" bIns="0" rIns="0">
            <a:spAutoFit/>
          </a:bodyPr>
          <a:lstStyle/>
          <a:p>
            <a:pPr algn="l">
              <a:lnSpc>
                <a:spcPts val="5375"/>
              </a:lnSpc>
            </a:pPr>
            <a:r>
              <a:rPr lang="en-US" b="true" sz="4011" spc="-40">
                <a:solidFill>
                  <a:srgbClr val="000000"/>
                </a:solidFill>
                <a:latin typeface="Asap Bold"/>
                <a:ea typeface="Asap Bold"/>
                <a:cs typeface="Asap Bold"/>
                <a:sym typeface="Asap Bold"/>
              </a:rPr>
              <a:t>Bài học rút ra</a:t>
            </a:r>
          </a:p>
          <a:p>
            <a:pPr algn="l" marL="618600" indent="-309300" lvl="1">
              <a:lnSpc>
                <a:spcPts val="3839"/>
              </a:lnSpc>
              <a:buFont typeface="Arial"/>
              <a:buChar char="•"/>
            </a:pPr>
            <a:r>
              <a:rPr lang="en-US" sz="2865" spc="-28">
                <a:solidFill>
                  <a:srgbClr val="000000"/>
                </a:solidFill>
                <a:latin typeface="Asap"/>
                <a:ea typeface="Asap"/>
                <a:cs typeface="Asap"/>
                <a:sym typeface="Asap"/>
              </a:rPr>
              <a:t>Kiến thức về python và các thư viện cũng như làm việc nhóm</a:t>
            </a:r>
          </a:p>
          <a:p>
            <a:pPr algn="l" marL="618600" indent="-309300" lvl="1">
              <a:lnSpc>
                <a:spcPts val="3839"/>
              </a:lnSpc>
              <a:buFont typeface="Arial"/>
              <a:buChar char="•"/>
            </a:pPr>
            <a:r>
              <a:rPr lang="en-US" sz="2865" spc="-28">
                <a:solidFill>
                  <a:srgbClr val="000000"/>
                </a:solidFill>
                <a:latin typeface="Asap"/>
                <a:ea typeface="Asap"/>
                <a:cs typeface="Asap"/>
                <a:sym typeface="Asap"/>
              </a:rPr>
              <a:t>Tầm quan trọng của so sánh mô hình</a:t>
            </a:r>
          </a:p>
          <a:p>
            <a:pPr algn="l" marL="618600" indent="-309300" lvl="1">
              <a:lnSpc>
                <a:spcPts val="3839"/>
              </a:lnSpc>
              <a:buFont typeface="Arial"/>
              <a:buChar char="•"/>
            </a:pPr>
            <a:r>
              <a:rPr lang="en-US" sz="2865" spc="-28">
                <a:solidFill>
                  <a:srgbClr val="000000"/>
                </a:solidFill>
                <a:latin typeface="Asap"/>
                <a:ea typeface="Asap"/>
                <a:cs typeface="Asap"/>
                <a:sym typeface="Asap"/>
              </a:rPr>
              <a:t>Ảnh hưởng của dữ liệu và tiền xử lý</a:t>
            </a:r>
          </a:p>
          <a:p>
            <a:pPr algn="l" marL="618600" indent="-309300" lvl="1">
              <a:lnSpc>
                <a:spcPts val="3839"/>
              </a:lnSpc>
              <a:buFont typeface="Arial"/>
              <a:buChar char="•"/>
            </a:pPr>
            <a:r>
              <a:rPr lang="en-US" sz="2865" spc="-28">
                <a:solidFill>
                  <a:srgbClr val="000000"/>
                </a:solidFill>
                <a:latin typeface="Asap"/>
                <a:ea typeface="Asap"/>
                <a:cs typeface="Asap"/>
                <a:sym typeface="Asap"/>
              </a:rPr>
              <a:t>Ý nghĩa của các chỉ số đánh giá</a:t>
            </a:r>
          </a:p>
          <a:p>
            <a:pPr algn="l" marL="618600" indent="-309300" lvl="1">
              <a:lnSpc>
                <a:spcPts val="3839"/>
              </a:lnSpc>
              <a:buFont typeface="Arial"/>
              <a:buChar char="•"/>
            </a:pPr>
            <a:r>
              <a:rPr lang="en-US" sz="2865" spc="-28">
                <a:solidFill>
                  <a:srgbClr val="000000"/>
                </a:solidFill>
                <a:latin typeface="Asap"/>
                <a:ea typeface="Asap"/>
                <a:cs typeface="Asap"/>
                <a:sym typeface="Asap"/>
              </a:rPr>
              <a:t>Cần tối ưu siêu tham số</a:t>
            </a:r>
          </a:p>
          <a:p>
            <a:pPr algn="l" marL="618600" indent="-309300" lvl="1">
              <a:lnSpc>
                <a:spcPts val="3839"/>
              </a:lnSpc>
              <a:buFont typeface="Arial"/>
              <a:buChar char="•"/>
            </a:pPr>
            <a:r>
              <a:rPr lang="en-US" sz="2865" spc="-28">
                <a:solidFill>
                  <a:srgbClr val="000000"/>
                </a:solidFill>
                <a:latin typeface="Asap"/>
                <a:ea typeface="Asap"/>
                <a:cs typeface="Asap"/>
                <a:sym typeface="Asap"/>
              </a:rPr>
              <a:t>Cách demo 1 sản phẩm</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5786262" y="6721379"/>
            <a:ext cx="7315200" cy="2536921"/>
          </a:xfrm>
          <a:custGeom>
            <a:avLst/>
            <a:gdLst/>
            <a:ahLst/>
            <a:cxnLst/>
            <a:rect r="r" b="b" t="t" l="l"/>
            <a:pathLst>
              <a:path h="2536921" w="7315200">
                <a:moveTo>
                  <a:pt x="0" y="0"/>
                </a:moveTo>
                <a:lnTo>
                  <a:pt x="7315200" y="0"/>
                </a:lnTo>
                <a:lnTo>
                  <a:pt x="7315200" y="2536921"/>
                </a:lnTo>
                <a:lnTo>
                  <a:pt x="0" y="25369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13854" y="1749077"/>
            <a:ext cx="16230600" cy="5170415"/>
            <a:chOff x="0" y="0"/>
            <a:chExt cx="21640800" cy="6893887"/>
          </a:xfrm>
        </p:grpSpPr>
        <p:sp>
          <p:nvSpPr>
            <p:cNvPr name="TextBox 4" id="4"/>
            <p:cNvSpPr txBox="true"/>
            <p:nvPr/>
          </p:nvSpPr>
          <p:spPr>
            <a:xfrm rot="0">
              <a:off x="7739478" y="247650"/>
              <a:ext cx="6161844" cy="1900201"/>
            </a:xfrm>
            <a:prstGeom prst="rect">
              <a:avLst/>
            </a:prstGeom>
          </p:spPr>
          <p:txBody>
            <a:bodyPr anchor="t" rtlCol="false" tIns="0" lIns="0" bIns="0" rIns="0">
              <a:spAutoFit/>
            </a:bodyPr>
            <a:lstStyle/>
            <a:p>
              <a:pPr algn="ctr">
                <a:lnSpc>
                  <a:spcPts val="7121"/>
                </a:lnSpc>
              </a:pPr>
              <a:r>
                <a:rPr lang="en-US" sz="8280">
                  <a:solidFill>
                    <a:srgbClr val="FF5055"/>
                  </a:solidFill>
                  <a:latin typeface="Trend Sans One"/>
                  <a:ea typeface="Trend Sans One"/>
                  <a:cs typeface="Trend Sans One"/>
                  <a:sym typeface="Trend Sans One"/>
                </a:rPr>
                <a:t>thank</a:t>
              </a:r>
            </a:p>
          </p:txBody>
        </p:sp>
        <p:sp>
          <p:nvSpPr>
            <p:cNvPr name="TextBox 5" id="5"/>
            <p:cNvSpPr txBox="true"/>
            <p:nvPr/>
          </p:nvSpPr>
          <p:spPr>
            <a:xfrm rot="0">
              <a:off x="0" y="2891397"/>
              <a:ext cx="21640800" cy="4002490"/>
            </a:xfrm>
            <a:prstGeom prst="rect">
              <a:avLst/>
            </a:prstGeom>
          </p:spPr>
          <p:txBody>
            <a:bodyPr anchor="t" rtlCol="false" tIns="0" lIns="0" bIns="0" rIns="0">
              <a:spAutoFit/>
            </a:bodyPr>
            <a:lstStyle/>
            <a:p>
              <a:pPr algn="ctr">
                <a:lnSpc>
                  <a:spcPts val="20035"/>
                </a:lnSpc>
              </a:pPr>
              <a:r>
                <a:rPr lang="en-US" sz="23296" spc="-535">
                  <a:solidFill>
                    <a:srgbClr val="FF5055"/>
                  </a:solidFill>
                  <a:latin typeface="Trend Slab Four"/>
                  <a:ea typeface="Trend Slab Four"/>
                  <a:cs typeface="Trend Slab Four"/>
                  <a:sym typeface="Trend Slab Four"/>
                </a:rPr>
                <a:t>you</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345886" y="377681"/>
            <a:ext cx="968057" cy="651019"/>
          </a:xfrm>
          <a:custGeom>
            <a:avLst/>
            <a:gdLst/>
            <a:ahLst/>
            <a:cxnLst/>
            <a:rect r="r" b="b" t="t" l="l"/>
            <a:pathLst>
              <a:path h="651019" w="968057">
                <a:moveTo>
                  <a:pt x="0" y="0"/>
                </a:moveTo>
                <a:lnTo>
                  <a:pt x="968057" y="0"/>
                </a:lnTo>
                <a:lnTo>
                  <a:pt x="968057" y="651019"/>
                </a:lnTo>
                <a:lnTo>
                  <a:pt x="0" y="651019"/>
                </a:lnTo>
                <a:lnTo>
                  <a:pt x="0" y="0"/>
                </a:lnTo>
                <a:close/>
              </a:path>
            </a:pathLst>
          </a:custGeom>
          <a:blipFill>
            <a:blip r:embed="rId2"/>
            <a:stretch>
              <a:fillRect l="0" t="0" r="0" b="0"/>
            </a:stretch>
          </a:blipFill>
        </p:spPr>
      </p:sp>
      <p:sp>
        <p:nvSpPr>
          <p:cNvPr name="Freeform 3" id="3"/>
          <p:cNvSpPr/>
          <p:nvPr/>
        </p:nvSpPr>
        <p:spPr>
          <a:xfrm flipH="false" flipV="false" rot="0">
            <a:off x="1028700" y="2291020"/>
            <a:ext cx="8115300" cy="5051774"/>
          </a:xfrm>
          <a:custGeom>
            <a:avLst/>
            <a:gdLst/>
            <a:ahLst/>
            <a:cxnLst/>
            <a:rect r="r" b="b" t="t" l="l"/>
            <a:pathLst>
              <a:path h="5051774" w="8115300">
                <a:moveTo>
                  <a:pt x="0" y="0"/>
                </a:moveTo>
                <a:lnTo>
                  <a:pt x="8115300" y="0"/>
                </a:lnTo>
                <a:lnTo>
                  <a:pt x="8115300" y="5051774"/>
                </a:lnTo>
                <a:lnTo>
                  <a:pt x="0" y="5051774"/>
                </a:lnTo>
                <a:lnTo>
                  <a:pt x="0" y="0"/>
                </a:lnTo>
                <a:close/>
              </a:path>
            </a:pathLst>
          </a:custGeom>
          <a:blipFill>
            <a:blip r:embed="rId3"/>
            <a:stretch>
              <a:fillRect l="0" t="0" r="0" b="0"/>
            </a:stretch>
          </a:blipFill>
        </p:spPr>
      </p:sp>
      <p:sp>
        <p:nvSpPr>
          <p:cNvPr name="Freeform 4" id="4"/>
          <p:cNvSpPr/>
          <p:nvPr/>
        </p:nvSpPr>
        <p:spPr>
          <a:xfrm flipH="false" flipV="false" rot="0">
            <a:off x="9802477" y="2259335"/>
            <a:ext cx="8115300" cy="5051774"/>
          </a:xfrm>
          <a:custGeom>
            <a:avLst/>
            <a:gdLst/>
            <a:ahLst/>
            <a:cxnLst/>
            <a:rect r="r" b="b" t="t" l="l"/>
            <a:pathLst>
              <a:path h="5051774" w="8115300">
                <a:moveTo>
                  <a:pt x="0" y="0"/>
                </a:moveTo>
                <a:lnTo>
                  <a:pt x="8115300" y="0"/>
                </a:lnTo>
                <a:lnTo>
                  <a:pt x="8115300" y="5051774"/>
                </a:lnTo>
                <a:lnTo>
                  <a:pt x="0" y="5051774"/>
                </a:lnTo>
                <a:lnTo>
                  <a:pt x="0" y="0"/>
                </a:lnTo>
                <a:close/>
              </a:path>
            </a:pathLst>
          </a:custGeom>
          <a:blipFill>
            <a:blip r:embed="rId4"/>
            <a:stretch>
              <a:fillRect l="0" t="0" r="0" b="0"/>
            </a:stretch>
          </a:blipFill>
        </p:spPr>
      </p:sp>
      <p:sp>
        <p:nvSpPr>
          <p:cNvPr name="TextBox 5" id="5"/>
          <p:cNvSpPr txBox="true"/>
          <p:nvPr/>
        </p:nvSpPr>
        <p:spPr>
          <a:xfrm rot="0">
            <a:off x="829914" y="131691"/>
            <a:ext cx="9634485" cy="1028700"/>
          </a:xfrm>
          <a:prstGeom prst="rect">
            <a:avLst/>
          </a:prstGeom>
        </p:spPr>
        <p:txBody>
          <a:bodyPr anchor="t" rtlCol="false" tIns="0" lIns="0" bIns="0" rIns="0">
            <a:spAutoFit/>
          </a:bodyPr>
          <a:lstStyle/>
          <a:p>
            <a:pPr algn="ctr">
              <a:lnSpc>
                <a:spcPts val="8400"/>
              </a:lnSpc>
              <a:spcBef>
                <a:spcPct val="0"/>
              </a:spcBef>
            </a:pPr>
            <a:r>
              <a:rPr lang="en-US" b="true" sz="6000">
                <a:solidFill>
                  <a:srgbClr val="290606"/>
                </a:solidFill>
                <a:latin typeface="Montaser Arabic Bold"/>
                <a:ea typeface="Montaser Arabic Bold"/>
                <a:cs typeface="Montaser Arabic Bold"/>
                <a:sym typeface="Montaser Arabic Bold"/>
              </a:rPr>
              <a:t>Trực quan hoá dữ liệu</a:t>
            </a:r>
          </a:p>
        </p:txBody>
      </p:sp>
      <p:sp>
        <p:nvSpPr>
          <p:cNvPr name="TextBox 6" id="6"/>
          <p:cNvSpPr txBox="true"/>
          <p:nvPr/>
        </p:nvSpPr>
        <p:spPr>
          <a:xfrm rot="0">
            <a:off x="2055743" y="1744985"/>
            <a:ext cx="5799297"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290606"/>
                </a:solidFill>
                <a:latin typeface="Montaser Arabic Bold"/>
                <a:ea typeface="Montaser Arabic Bold"/>
                <a:cs typeface="Montaser Arabic Bold"/>
                <a:sym typeface="Montaser Arabic Bold"/>
              </a:rPr>
              <a:t>Phân phối các biến numerical</a:t>
            </a:r>
          </a:p>
        </p:txBody>
      </p:sp>
      <p:sp>
        <p:nvSpPr>
          <p:cNvPr name="TextBox 7" id="7"/>
          <p:cNvSpPr txBox="true"/>
          <p:nvPr/>
        </p:nvSpPr>
        <p:spPr>
          <a:xfrm rot="0">
            <a:off x="11183064" y="1744985"/>
            <a:ext cx="6076236"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290606"/>
                </a:solidFill>
                <a:latin typeface="Montaser Arabic Bold"/>
                <a:ea typeface="Montaser Arabic Bold"/>
                <a:cs typeface="Montaser Arabic Bold"/>
                <a:sym typeface="Montaser Arabic Bold"/>
              </a:rPr>
              <a:t>Count plot các biến categorical</a:t>
            </a:r>
          </a:p>
        </p:txBody>
      </p:sp>
      <p:sp>
        <p:nvSpPr>
          <p:cNvPr name="Freeform 8" id="8"/>
          <p:cNvSpPr/>
          <p:nvPr/>
        </p:nvSpPr>
        <p:spPr>
          <a:xfrm flipH="false" flipV="false" rot="0">
            <a:off x="2728836" y="8438169"/>
            <a:ext cx="11823119" cy="6768219"/>
          </a:xfrm>
          <a:custGeom>
            <a:avLst/>
            <a:gdLst/>
            <a:ahLst/>
            <a:cxnLst/>
            <a:rect r="r" b="b" t="t" l="l"/>
            <a:pathLst>
              <a:path h="6768219" w="11823119">
                <a:moveTo>
                  <a:pt x="0" y="0"/>
                </a:moveTo>
                <a:lnTo>
                  <a:pt x="11823119" y="0"/>
                </a:lnTo>
                <a:lnTo>
                  <a:pt x="11823119" y="6768219"/>
                </a:lnTo>
                <a:lnTo>
                  <a:pt x="0" y="6768219"/>
                </a:lnTo>
                <a:lnTo>
                  <a:pt x="0" y="0"/>
                </a:lnTo>
                <a:close/>
              </a:path>
            </a:pathLst>
          </a:custGeom>
          <a:blipFill>
            <a:blip r:embed="rId5">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345886" y="377681"/>
            <a:ext cx="968057" cy="651019"/>
          </a:xfrm>
          <a:custGeom>
            <a:avLst/>
            <a:gdLst/>
            <a:ahLst/>
            <a:cxnLst/>
            <a:rect r="r" b="b" t="t" l="l"/>
            <a:pathLst>
              <a:path h="651019" w="968057">
                <a:moveTo>
                  <a:pt x="0" y="0"/>
                </a:moveTo>
                <a:lnTo>
                  <a:pt x="968057" y="0"/>
                </a:lnTo>
                <a:lnTo>
                  <a:pt x="968057" y="651019"/>
                </a:lnTo>
                <a:lnTo>
                  <a:pt x="0" y="651019"/>
                </a:lnTo>
                <a:lnTo>
                  <a:pt x="0" y="0"/>
                </a:lnTo>
                <a:close/>
              </a:path>
            </a:pathLst>
          </a:custGeom>
          <a:blipFill>
            <a:blip r:embed="rId2"/>
            <a:stretch>
              <a:fillRect l="0" t="0" r="0" b="0"/>
            </a:stretch>
          </a:blipFill>
        </p:spPr>
      </p:sp>
      <p:sp>
        <p:nvSpPr>
          <p:cNvPr name="Freeform 3" id="3"/>
          <p:cNvSpPr/>
          <p:nvPr/>
        </p:nvSpPr>
        <p:spPr>
          <a:xfrm flipH="false" flipV="false" rot="0">
            <a:off x="1313943" y="2356655"/>
            <a:ext cx="7566749" cy="6053399"/>
          </a:xfrm>
          <a:custGeom>
            <a:avLst/>
            <a:gdLst/>
            <a:ahLst/>
            <a:cxnLst/>
            <a:rect r="r" b="b" t="t" l="l"/>
            <a:pathLst>
              <a:path h="6053399" w="7566749">
                <a:moveTo>
                  <a:pt x="0" y="0"/>
                </a:moveTo>
                <a:lnTo>
                  <a:pt x="7566749" y="0"/>
                </a:lnTo>
                <a:lnTo>
                  <a:pt x="7566749" y="6053399"/>
                </a:lnTo>
                <a:lnTo>
                  <a:pt x="0" y="6053399"/>
                </a:lnTo>
                <a:lnTo>
                  <a:pt x="0" y="0"/>
                </a:lnTo>
                <a:close/>
              </a:path>
            </a:pathLst>
          </a:custGeom>
          <a:blipFill>
            <a:blip r:embed="rId3"/>
            <a:stretch>
              <a:fillRect l="0" t="0" r="0" b="0"/>
            </a:stretch>
          </a:blipFill>
        </p:spPr>
      </p:sp>
      <p:sp>
        <p:nvSpPr>
          <p:cNvPr name="Freeform 4" id="4"/>
          <p:cNvSpPr/>
          <p:nvPr/>
        </p:nvSpPr>
        <p:spPr>
          <a:xfrm flipH="false" flipV="false" rot="0">
            <a:off x="10628596" y="607674"/>
            <a:ext cx="10959118" cy="8229600"/>
          </a:xfrm>
          <a:custGeom>
            <a:avLst/>
            <a:gdLst/>
            <a:ahLst/>
            <a:cxnLst/>
            <a:rect r="r" b="b" t="t" l="l"/>
            <a:pathLst>
              <a:path h="8229600" w="10959118">
                <a:moveTo>
                  <a:pt x="0" y="0"/>
                </a:moveTo>
                <a:lnTo>
                  <a:pt x="10959118" y="0"/>
                </a:lnTo>
                <a:lnTo>
                  <a:pt x="10959118" y="8229600"/>
                </a:lnTo>
                <a:lnTo>
                  <a:pt x="0" y="8229600"/>
                </a:lnTo>
                <a:lnTo>
                  <a:pt x="0" y="0"/>
                </a:lnTo>
                <a:close/>
              </a:path>
            </a:pathLst>
          </a:custGeom>
          <a:blipFill>
            <a:blip r:embed="rId4"/>
            <a:stretch>
              <a:fillRect l="0" t="0" r="0" b="0"/>
            </a:stretch>
          </a:blipFill>
        </p:spPr>
      </p:sp>
      <p:sp>
        <p:nvSpPr>
          <p:cNvPr name="TextBox 5" id="5"/>
          <p:cNvSpPr txBox="true"/>
          <p:nvPr/>
        </p:nvSpPr>
        <p:spPr>
          <a:xfrm rot="0">
            <a:off x="829914" y="131691"/>
            <a:ext cx="9634485" cy="1028700"/>
          </a:xfrm>
          <a:prstGeom prst="rect">
            <a:avLst/>
          </a:prstGeom>
        </p:spPr>
        <p:txBody>
          <a:bodyPr anchor="t" rtlCol="false" tIns="0" lIns="0" bIns="0" rIns="0">
            <a:spAutoFit/>
          </a:bodyPr>
          <a:lstStyle/>
          <a:p>
            <a:pPr algn="ctr">
              <a:lnSpc>
                <a:spcPts val="8400"/>
              </a:lnSpc>
              <a:spcBef>
                <a:spcPct val="0"/>
              </a:spcBef>
            </a:pPr>
            <a:r>
              <a:rPr lang="en-US" b="true" sz="6000">
                <a:solidFill>
                  <a:srgbClr val="290606"/>
                </a:solidFill>
                <a:latin typeface="Montaser Arabic Bold"/>
                <a:ea typeface="Montaser Arabic Bold"/>
                <a:cs typeface="Montaser Arabic Bold"/>
                <a:sym typeface="Montaser Arabic Bold"/>
              </a:rPr>
              <a:t>Trực quan hoá dữ liệu</a:t>
            </a:r>
          </a:p>
        </p:txBody>
      </p:sp>
      <p:sp>
        <p:nvSpPr>
          <p:cNvPr name="TextBox 6" id="6"/>
          <p:cNvSpPr txBox="true"/>
          <p:nvPr/>
        </p:nvSpPr>
        <p:spPr>
          <a:xfrm rot="0">
            <a:off x="1178494" y="1602989"/>
            <a:ext cx="7837647"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290606"/>
                </a:solidFill>
                <a:latin typeface="Montaser Arabic Bold"/>
                <a:ea typeface="Montaser Arabic Bold"/>
                <a:cs typeface="Montaser Arabic Bold"/>
                <a:sym typeface="Montaser Arabic Bold"/>
              </a:rPr>
              <a:t>Biểu đồ phân bố dữ liệu theo tứ phân vị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345886" y="377681"/>
            <a:ext cx="968057" cy="651019"/>
          </a:xfrm>
          <a:custGeom>
            <a:avLst/>
            <a:gdLst/>
            <a:ahLst/>
            <a:cxnLst/>
            <a:rect r="r" b="b" t="t" l="l"/>
            <a:pathLst>
              <a:path h="651019" w="968057">
                <a:moveTo>
                  <a:pt x="0" y="0"/>
                </a:moveTo>
                <a:lnTo>
                  <a:pt x="968057" y="0"/>
                </a:lnTo>
                <a:lnTo>
                  <a:pt x="968057" y="651019"/>
                </a:lnTo>
                <a:lnTo>
                  <a:pt x="0" y="651019"/>
                </a:lnTo>
                <a:lnTo>
                  <a:pt x="0" y="0"/>
                </a:lnTo>
                <a:close/>
              </a:path>
            </a:pathLst>
          </a:custGeom>
          <a:blipFill>
            <a:blip r:embed="rId2"/>
            <a:stretch>
              <a:fillRect l="0" t="0" r="0" b="0"/>
            </a:stretch>
          </a:blipFill>
        </p:spPr>
      </p:sp>
      <p:sp>
        <p:nvSpPr>
          <p:cNvPr name="Freeform 3" id="3"/>
          <p:cNvSpPr/>
          <p:nvPr/>
        </p:nvSpPr>
        <p:spPr>
          <a:xfrm flipH="false" flipV="false" rot="0">
            <a:off x="702754" y="1967831"/>
            <a:ext cx="9761646" cy="7662892"/>
          </a:xfrm>
          <a:custGeom>
            <a:avLst/>
            <a:gdLst/>
            <a:ahLst/>
            <a:cxnLst/>
            <a:rect r="r" b="b" t="t" l="l"/>
            <a:pathLst>
              <a:path h="7662892" w="9761646">
                <a:moveTo>
                  <a:pt x="0" y="0"/>
                </a:moveTo>
                <a:lnTo>
                  <a:pt x="9761645" y="0"/>
                </a:lnTo>
                <a:lnTo>
                  <a:pt x="9761645" y="7662892"/>
                </a:lnTo>
                <a:lnTo>
                  <a:pt x="0" y="7662892"/>
                </a:lnTo>
                <a:lnTo>
                  <a:pt x="0" y="0"/>
                </a:lnTo>
                <a:close/>
              </a:path>
            </a:pathLst>
          </a:custGeom>
          <a:blipFill>
            <a:blip r:embed="rId3"/>
            <a:stretch>
              <a:fillRect l="0" t="0" r="0" b="0"/>
            </a:stretch>
          </a:blipFill>
        </p:spPr>
      </p:sp>
      <p:sp>
        <p:nvSpPr>
          <p:cNvPr name="Freeform 4" id="4"/>
          <p:cNvSpPr/>
          <p:nvPr/>
        </p:nvSpPr>
        <p:spPr>
          <a:xfrm flipH="false" flipV="false" rot="0">
            <a:off x="11409077" y="1410671"/>
            <a:ext cx="12344400" cy="8229600"/>
          </a:xfrm>
          <a:custGeom>
            <a:avLst/>
            <a:gdLst/>
            <a:ahLst/>
            <a:cxnLst/>
            <a:rect r="r" b="b" t="t" l="l"/>
            <a:pathLst>
              <a:path h="8229600" w="12344400">
                <a:moveTo>
                  <a:pt x="0" y="0"/>
                </a:moveTo>
                <a:lnTo>
                  <a:pt x="12344400" y="0"/>
                </a:lnTo>
                <a:lnTo>
                  <a:pt x="12344400" y="8229600"/>
                </a:lnTo>
                <a:lnTo>
                  <a:pt x="0" y="8229600"/>
                </a:lnTo>
                <a:lnTo>
                  <a:pt x="0" y="0"/>
                </a:lnTo>
                <a:close/>
              </a:path>
            </a:pathLst>
          </a:custGeom>
          <a:blipFill>
            <a:blip r:embed="rId4"/>
            <a:stretch>
              <a:fillRect l="0" t="0" r="0" b="0"/>
            </a:stretch>
          </a:blipFill>
        </p:spPr>
      </p:sp>
      <p:sp>
        <p:nvSpPr>
          <p:cNvPr name="TextBox 5" id="5"/>
          <p:cNvSpPr txBox="true"/>
          <p:nvPr/>
        </p:nvSpPr>
        <p:spPr>
          <a:xfrm rot="0">
            <a:off x="829914" y="131691"/>
            <a:ext cx="9634485" cy="1028700"/>
          </a:xfrm>
          <a:prstGeom prst="rect">
            <a:avLst/>
          </a:prstGeom>
        </p:spPr>
        <p:txBody>
          <a:bodyPr anchor="t" rtlCol="false" tIns="0" lIns="0" bIns="0" rIns="0">
            <a:spAutoFit/>
          </a:bodyPr>
          <a:lstStyle/>
          <a:p>
            <a:pPr algn="ctr">
              <a:lnSpc>
                <a:spcPts val="8400"/>
              </a:lnSpc>
              <a:spcBef>
                <a:spcPct val="0"/>
              </a:spcBef>
            </a:pPr>
            <a:r>
              <a:rPr lang="en-US" b="true" sz="6000">
                <a:solidFill>
                  <a:srgbClr val="290606"/>
                </a:solidFill>
                <a:latin typeface="Montaser Arabic Bold"/>
                <a:ea typeface="Montaser Arabic Bold"/>
                <a:cs typeface="Montaser Arabic Bold"/>
                <a:sym typeface="Montaser Arabic Bold"/>
              </a:rPr>
              <a:t>Trực quan hoá dữ liệu</a:t>
            </a:r>
          </a:p>
        </p:txBody>
      </p:sp>
      <p:sp>
        <p:nvSpPr>
          <p:cNvPr name="TextBox 6" id="6"/>
          <p:cNvSpPr txBox="true"/>
          <p:nvPr/>
        </p:nvSpPr>
        <p:spPr>
          <a:xfrm rot="0">
            <a:off x="3707629" y="1453481"/>
            <a:ext cx="3879056"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290606"/>
                </a:solidFill>
                <a:latin typeface="Montaser Arabic Bold"/>
                <a:ea typeface="Montaser Arabic Bold"/>
                <a:cs typeface="Montaser Arabic Bold"/>
                <a:sym typeface="Montaser Arabic Bold"/>
              </a:rPr>
              <a:t>Biểu đồ tương quan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0" y="-165778"/>
            <a:ext cx="18288000" cy="11093955"/>
          </a:xfrm>
          <a:custGeom>
            <a:avLst/>
            <a:gdLst/>
            <a:ahLst/>
            <a:cxnLst/>
            <a:rect r="r" b="b" t="t" l="l"/>
            <a:pathLst>
              <a:path h="11093955" w="18288000">
                <a:moveTo>
                  <a:pt x="0" y="0"/>
                </a:moveTo>
                <a:lnTo>
                  <a:pt x="18288000" y="0"/>
                </a:lnTo>
                <a:lnTo>
                  <a:pt x="18288000" y="11093956"/>
                </a:lnTo>
                <a:lnTo>
                  <a:pt x="0" y="11093956"/>
                </a:lnTo>
                <a:lnTo>
                  <a:pt x="0" y="0"/>
                </a:lnTo>
                <a:close/>
              </a:path>
            </a:pathLst>
          </a:custGeom>
          <a:blipFill>
            <a:blip r:embed="rId2"/>
            <a:stretch>
              <a:fillRect l="0" t="-4914" r="0" b="-4914"/>
            </a:stretch>
          </a:blipFill>
        </p:spPr>
      </p:sp>
      <p:sp>
        <p:nvSpPr>
          <p:cNvPr name="TextBox 3" id="3"/>
          <p:cNvSpPr txBox="true"/>
          <p:nvPr/>
        </p:nvSpPr>
        <p:spPr>
          <a:xfrm rot="0">
            <a:off x="-1555272" y="1878712"/>
            <a:ext cx="15255468" cy="1806584"/>
          </a:xfrm>
          <a:prstGeom prst="rect">
            <a:avLst/>
          </a:prstGeom>
        </p:spPr>
        <p:txBody>
          <a:bodyPr anchor="t" rtlCol="false" tIns="0" lIns="0" bIns="0" rIns="0">
            <a:spAutoFit/>
          </a:bodyPr>
          <a:lstStyle/>
          <a:p>
            <a:pPr algn="ctr">
              <a:lnSpc>
                <a:spcPts val="13299"/>
              </a:lnSpc>
              <a:spcBef>
                <a:spcPct val="0"/>
              </a:spcBef>
            </a:pPr>
            <a:r>
              <a:rPr lang="en-US" b="true" sz="9499">
                <a:solidFill>
                  <a:srgbClr val="F7562B"/>
                </a:solidFill>
                <a:latin typeface="Times New Roman Bold"/>
                <a:ea typeface="Times New Roman Bold"/>
                <a:cs typeface="Times New Roman Bold"/>
                <a:sym typeface="Times New Roman Bold"/>
              </a:rPr>
              <a:t>XGBoost Classifier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3DC"/>
        </a:solidFill>
      </p:bgPr>
    </p:bg>
    <p:spTree>
      <p:nvGrpSpPr>
        <p:cNvPr id="1" name=""/>
        <p:cNvGrpSpPr/>
        <p:nvPr/>
      </p:nvGrpSpPr>
      <p:grpSpPr>
        <a:xfrm>
          <a:off x="0" y="0"/>
          <a:ext cx="0" cy="0"/>
          <a:chOff x="0" y="0"/>
          <a:chExt cx="0" cy="0"/>
        </a:xfrm>
      </p:grpSpPr>
      <p:sp>
        <p:nvSpPr>
          <p:cNvPr name="Freeform 2" id="2"/>
          <p:cNvSpPr/>
          <p:nvPr/>
        </p:nvSpPr>
        <p:spPr>
          <a:xfrm flipH="false" flipV="false" rot="0">
            <a:off x="206875" y="282135"/>
            <a:ext cx="1339813" cy="928125"/>
          </a:xfrm>
          <a:custGeom>
            <a:avLst/>
            <a:gdLst/>
            <a:ahLst/>
            <a:cxnLst/>
            <a:rect r="r" b="b" t="t" l="l"/>
            <a:pathLst>
              <a:path h="928125" w="1339813">
                <a:moveTo>
                  <a:pt x="0" y="0"/>
                </a:moveTo>
                <a:lnTo>
                  <a:pt x="1339813" y="0"/>
                </a:lnTo>
                <a:lnTo>
                  <a:pt x="1339813" y="928125"/>
                </a:lnTo>
                <a:lnTo>
                  <a:pt x="0" y="92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84449" y="953790"/>
            <a:ext cx="5200813" cy="5240114"/>
          </a:xfrm>
          <a:custGeom>
            <a:avLst/>
            <a:gdLst/>
            <a:ahLst/>
            <a:cxnLst/>
            <a:rect r="r" b="b" t="t" l="l"/>
            <a:pathLst>
              <a:path h="5240114" w="5200813">
                <a:moveTo>
                  <a:pt x="0" y="0"/>
                </a:moveTo>
                <a:lnTo>
                  <a:pt x="5200813" y="0"/>
                </a:lnTo>
                <a:lnTo>
                  <a:pt x="5200813" y="5240114"/>
                </a:lnTo>
                <a:lnTo>
                  <a:pt x="0" y="5240114"/>
                </a:lnTo>
                <a:lnTo>
                  <a:pt x="0" y="0"/>
                </a:lnTo>
                <a:close/>
              </a:path>
            </a:pathLst>
          </a:custGeom>
          <a:blipFill>
            <a:blip r:embed="rId4"/>
            <a:stretch>
              <a:fillRect l="0" t="0" r="0" b="0"/>
            </a:stretch>
          </a:blipFill>
        </p:spPr>
      </p:sp>
      <p:sp>
        <p:nvSpPr>
          <p:cNvPr name="Freeform 4" id="4"/>
          <p:cNvSpPr/>
          <p:nvPr/>
        </p:nvSpPr>
        <p:spPr>
          <a:xfrm flipH="false" flipV="false" rot="0">
            <a:off x="206875" y="5941127"/>
            <a:ext cx="16235785" cy="3169556"/>
          </a:xfrm>
          <a:custGeom>
            <a:avLst/>
            <a:gdLst/>
            <a:ahLst/>
            <a:cxnLst/>
            <a:rect r="r" b="b" t="t" l="l"/>
            <a:pathLst>
              <a:path h="3169556" w="16235785">
                <a:moveTo>
                  <a:pt x="0" y="0"/>
                </a:moveTo>
                <a:lnTo>
                  <a:pt x="16235785" y="0"/>
                </a:lnTo>
                <a:lnTo>
                  <a:pt x="16235785" y="3169557"/>
                </a:lnTo>
                <a:lnTo>
                  <a:pt x="0" y="3169557"/>
                </a:lnTo>
                <a:lnTo>
                  <a:pt x="0" y="0"/>
                </a:lnTo>
                <a:close/>
              </a:path>
            </a:pathLst>
          </a:custGeom>
          <a:blipFill>
            <a:blip r:embed="rId5"/>
            <a:stretch>
              <a:fillRect l="-5381" t="0" r="-5381" b="0"/>
            </a:stretch>
          </a:blipFill>
        </p:spPr>
      </p:sp>
      <p:sp>
        <p:nvSpPr>
          <p:cNvPr name="TextBox 5" id="5"/>
          <p:cNvSpPr txBox="true"/>
          <p:nvPr/>
        </p:nvSpPr>
        <p:spPr>
          <a:xfrm rot="0">
            <a:off x="1028700" y="540335"/>
            <a:ext cx="12024369" cy="669925"/>
          </a:xfrm>
          <a:prstGeom prst="rect">
            <a:avLst/>
          </a:prstGeom>
        </p:spPr>
        <p:txBody>
          <a:bodyPr anchor="t" rtlCol="false" tIns="0" lIns="0" bIns="0" rIns="0">
            <a:spAutoFit/>
          </a:bodyPr>
          <a:lstStyle/>
          <a:p>
            <a:pPr algn="ctr">
              <a:lnSpc>
                <a:spcPts val="5000"/>
              </a:lnSpc>
              <a:spcBef>
                <a:spcPct val="0"/>
              </a:spcBef>
            </a:pPr>
            <a:r>
              <a:rPr lang="en-US" b="true" sz="5000" spc="245">
                <a:solidFill>
                  <a:srgbClr val="7C1A00"/>
                </a:solidFill>
                <a:latin typeface="Bogart Bold"/>
                <a:ea typeface="Bogart Bold"/>
                <a:cs typeface="Bogart Bold"/>
                <a:sym typeface="Bogart Bold"/>
              </a:rPr>
              <a:t>LÝ DO LỰA CHỌN MÔ HÌNH </a:t>
            </a:r>
          </a:p>
        </p:txBody>
      </p:sp>
      <p:sp>
        <p:nvSpPr>
          <p:cNvPr name="TextBox 6" id="6"/>
          <p:cNvSpPr txBox="true"/>
          <p:nvPr/>
        </p:nvSpPr>
        <p:spPr>
          <a:xfrm rot="0">
            <a:off x="1028700" y="1539943"/>
            <a:ext cx="13351577" cy="3963035"/>
          </a:xfrm>
          <a:prstGeom prst="rect">
            <a:avLst/>
          </a:prstGeom>
        </p:spPr>
        <p:txBody>
          <a:bodyPr anchor="t" rtlCol="false" tIns="0" lIns="0" bIns="0" rIns="0">
            <a:spAutoFit/>
          </a:bodyPr>
          <a:lstStyle/>
          <a:p>
            <a:pPr algn="l" marL="755651" indent="-377825" lvl="1">
              <a:lnSpc>
                <a:spcPts val="5320"/>
              </a:lnSpc>
              <a:buFont typeface="Arial"/>
              <a:buChar char="•"/>
            </a:pPr>
            <a:r>
              <a:rPr lang="en-US" b="true" sz="3500" spc="171">
                <a:solidFill>
                  <a:srgbClr val="000000"/>
                </a:solidFill>
                <a:latin typeface="Bogart Bold"/>
                <a:ea typeface="Bogart Bold"/>
                <a:cs typeface="Bogart Bold"/>
                <a:sym typeface="Bogart Bold"/>
              </a:rPr>
              <a:t>XGBoost: thuật toán Gradient Boosting tối ưu hóa tốc độ và độ chính xác.</a:t>
            </a:r>
          </a:p>
          <a:p>
            <a:pPr algn="l" marL="755651" indent="-377825" lvl="1">
              <a:lnSpc>
                <a:spcPts val="5320"/>
              </a:lnSpc>
              <a:buFont typeface="Arial"/>
              <a:buChar char="•"/>
            </a:pPr>
            <a:r>
              <a:rPr lang="en-US" b="true" sz="3500" spc="171">
                <a:solidFill>
                  <a:srgbClr val="000000"/>
                </a:solidFill>
                <a:latin typeface="Bogart Bold"/>
                <a:ea typeface="Bogart Bold"/>
                <a:cs typeface="Bogart Bold"/>
                <a:sym typeface="Bogart Bold"/>
              </a:rPr>
              <a:t>Mạnh trong xử lý dữ liệu tabular - dạng bảng nhiều đặc trưng.</a:t>
            </a:r>
          </a:p>
          <a:p>
            <a:pPr algn="l" marL="755651" indent="-377825" lvl="1">
              <a:lnSpc>
                <a:spcPts val="5320"/>
              </a:lnSpc>
              <a:buFont typeface="Arial"/>
              <a:buChar char="•"/>
            </a:pPr>
            <a:r>
              <a:rPr lang="en-US" b="true" sz="3500" spc="171">
                <a:solidFill>
                  <a:srgbClr val="000000"/>
                </a:solidFill>
                <a:latin typeface="Bogart Bold"/>
                <a:ea typeface="Bogart Bold"/>
                <a:cs typeface="Bogart Bold"/>
                <a:sym typeface="Bogart Bold"/>
              </a:rPr>
              <a:t>Khả năng chống overfitting với regularization.</a:t>
            </a:r>
          </a:p>
          <a:p>
            <a:pPr algn="l" marL="755651" indent="-377825" lvl="1">
              <a:lnSpc>
                <a:spcPts val="5320"/>
              </a:lnSpc>
              <a:buFont typeface="Arial"/>
              <a:buChar char="•"/>
            </a:pPr>
            <a:r>
              <a:rPr lang="en-US" b="true" sz="3500" spc="171">
                <a:solidFill>
                  <a:srgbClr val="000000"/>
                </a:solidFill>
                <a:latin typeface="Bogart Bold"/>
                <a:ea typeface="Bogart Bold"/>
                <a:cs typeface="Bogart Bold"/>
                <a:sym typeface="Bogart Bold"/>
              </a:rPr>
              <a:t>Thích hợp cho dữ liệu dự báo thời tiết đa lớp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DAGwCRRd-iw</dc:identifier>
  <dcterms:modified xsi:type="dcterms:W3CDTF">2011-08-01T06:04:30Z</dcterms:modified>
  <cp:revision>1</cp:revision>
  <dc:title>Group9_FinalProjectML</dc:title>
</cp:coreProperties>
</file>